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69" r:id="rId3"/>
    <p:sldId id="306" r:id="rId4"/>
    <p:sldId id="326" r:id="rId5"/>
    <p:sldId id="310" r:id="rId6"/>
    <p:sldId id="276" r:id="rId7"/>
    <p:sldId id="311" r:id="rId8"/>
    <p:sldId id="312" r:id="rId9"/>
    <p:sldId id="277" r:id="rId10"/>
    <p:sldId id="313" r:id="rId11"/>
    <p:sldId id="314" r:id="rId12"/>
    <p:sldId id="315" r:id="rId13"/>
    <p:sldId id="317" r:id="rId14"/>
    <p:sldId id="282" r:id="rId15"/>
    <p:sldId id="285" r:id="rId16"/>
    <p:sldId id="318" r:id="rId17"/>
    <p:sldId id="319" r:id="rId18"/>
    <p:sldId id="320" r:id="rId19"/>
    <p:sldId id="288" r:id="rId20"/>
    <p:sldId id="321" r:id="rId21"/>
    <p:sldId id="322" r:id="rId22"/>
    <p:sldId id="323" r:id="rId23"/>
    <p:sldId id="324" r:id="rId24"/>
    <p:sldId id="291" r:id="rId25"/>
    <p:sldId id="292" r:id="rId26"/>
    <p:sldId id="327" r:id="rId27"/>
    <p:sldId id="325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8" r:id="rId38"/>
    <p:sldId id="274" r:id="rId3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9A3F3-1BC7-48F6-91FE-3541D8E9CCFF}" type="datetimeFigureOut">
              <a:rPr lang="vi-VN" smtClean="0"/>
              <a:pPr/>
              <a:t>14/01/2018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23918-1DAF-4928-B550-072CA475CE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3181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6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02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13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2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86AB-B671-4412-8A4A-C3C67EA72A9A}" type="datetimeFigureOut">
              <a:rPr lang="vi-VN" smtClean="0"/>
              <a:pPr/>
              <a:t>14/01/2018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F55B-3BD5-4198-AECF-298ECF69D59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477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86AB-B671-4412-8A4A-C3C67EA72A9A}" type="datetimeFigureOut">
              <a:rPr lang="vi-VN" smtClean="0"/>
              <a:pPr/>
              <a:t>14/01/2018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F55B-3BD5-4198-AECF-298ECF69D59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626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86AB-B671-4412-8A4A-C3C67EA72A9A}" type="datetimeFigureOut">
              <a:rPr lang="vi-VN" smtClean="0"/>
              <a:pPr/>
              <a:t>14/01/2018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F55B-3BD5-4198-AECF-298ECF69D59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1520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8671-AA6D-4EF6-AC07-37D3F2C6149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1478-F222-4290-BBC3-D8CCD62D625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46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8671-AA6D-4EF6-AC07-37D3F2C6149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1478-F222-4290-BBC3-D8CCD62D625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52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8671-AA6D-4EF6-AC07-37D3F2C6149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1478-F222-4290-BBC3-D8CCD62D625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89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8671-AA6D-4EF6-AC07-37D3F2C6149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1478-F222-4290-BBC3-D8CCD62D625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19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8671-AA6D-4EF6-AC07-37D3F2C6149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1478-F222-4290-BBC3-D8CCD62D625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49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8671-AA6D-4EF6-AC07-37D3F2C6149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1478-F222-4290-BBC3-D8CCD62D625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02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8671-AA6D-4EF6-AC07-37D3F2C6149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1478-F222-4290-BBC3-D8CCD62D625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26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8671-AA6D-4EF6-AC07-37D3F2C6149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1478-F222-4290-BBC3-D8CCD62D625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2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86AB-B671-4412-8A4A-C3C67EA72A9A}" type="datetimeFigureOut">
              <a:rPr lang="vi-VN" smtClean="0"/>
              <a:pPr/>
              <a:t>14/01/2018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F55B-3BD5-4198-AECF-298ECF69D59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6612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8671-AA6D-4EF6-AC07-37D3F2C6149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1478-F222-4290-BBC3-D8CCD62D625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03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8671-AA6D-4EF6-AC07-37D3F2C6149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1478-F222-4290-BBC3-D8CCD62D625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3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8671-AA6D-4EF6-AC07-37D3F2C6149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1478-F222-4290-BBC3-D8CCD62D625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8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86AB-B671-4412-8A4A-C3C67EA72A9A}" type="datetimeFigureOut">
              <a:rPr lang="vi-VN" smtClean="0"/>
              <a:pPr/>
              <a:t>14/01/2018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F55B-3BD5-4198-AECF-298ECF69D59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103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86AB-B671-4412-8A4A-C3C67EA72A9A}" type="datetimeFigureOut">
              <a:rPr lang="vi-VN" smtClean="0"/>
              <a:pPr/>
              <a:t>14/01/2018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F55B-3BD5-4198-AECF-298ECF69D59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432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86AB-B671-4412-8A4A-C3C67EA72A9A}" type="datetimeFigureOut">
              <a:rPr lang="vi-VN" smtClean="0"/>
              <a:pPr/>
              <a:t>14/01/2018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F55B-3BD5-4198-AECF-298ECF69D59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482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86AB-B671-4412-8A4A-C3C67EA72A9A}" type="datetimeFigureOut">
              <a:rPr lang="vi-VN" smtClean="0"/>
              <a:pPr/>
              <a:t>14/01/2018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F55B-3BD5-4198-AECF-298ECF69D59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76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86AB-B671-4412-8A4A-C3C67EA72A9A}" type="datetimeFigureOut">
              <a:rPr lang="vi-VN" smtClean="0"/>
              <a:pPr/>
              <a:t>14/01/2018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F55B-3BD5-4198-AECF-298ECF69D59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701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86AB-B671-4412-8A4A-C3C67EA72A9A}" type="datetimeFigureOut">
              <a:rPr lang="vi-VN" smtClean="0"/>
              <a:pPr/>
              <a:t>14/01/2018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F55B-3BD5-4198-AECF-298ECF69D59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939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86AB-B671-4412-8A4A-C3C67EA72A9A}" type="datetimeFigureOut">
              <a:rPr lang="vi-VN" smtClean="0"/>
              <a:pPr/>
              <a:t>14/01/2018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F55B-3BD5-4198-AECF-298ECF69D59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347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486AB-B671-4412-8A4A-C3C67EA72A9A}" type="datetimeFigureOut">
              <a:rPr lang="vi-VN" smtClean="0"/>
              <a:pPr/>
              <a:t>14/01/2018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F55B-3BD5-4198-AECF-298ECF69D59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152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28671-AA6D-4EF6-AC07-37D3F2C6149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31478-F222-4290-BBC3-D8CCD62D625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6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" Type="http://schemas.openxmlformats.org/officeDocument/2006/relationships/image" Target="../media/image10.pn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Tr&#225;i%20&#272;&#7845;t%20N&#224;y%20L&#224;%20C&#7911;a%20Ch&#250;ng%20M&#236;nh%20-%20B&#7843;o%20An%20ft%20Phi%20Long%20%5bOfficial%5d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www.look.yeah1.com/albums/userpics/1213467/Giant_Catfish3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netvietnam.files.wordpress.com/2009/02/hinhanh-netvietnam17-0001.jpg" TargetMode="Externa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http://i216.photobucket.com/albums/cc169/winter_angel225/dandelion_big.jpg" TargetMode="External"/><Relationship Id="rId7" Type="http://schemas.openxmlformats.org/officeDocument/2006/relationships/image" Target="http://www.tienphong.vn/ImageHandler.ashx?ThumbnailID=4424&amp;Width=650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3.jpeg"/><Relationship Id="rId5" Type="http://schemas.openxmlformats.org/officeDocument/2006/relationships/image" Target="../media/image39.jpeg"/><Relationship Id="rId10" Type="http://schemas.openxmlformats.org/officeDocument/2006/relationships/image" Target="../media/image42.jpeg"/><Relationship Id="rId4" Type="http://schemas.openxmlformats.org/officeDocument/2006/relationships/hyperlink" Target="http://images.google.com.vn/imgres?imgurl=http://lh3.google.com/_7Z1TQkWK20w/RpxudLoWi-I/AAAAAAAAAEs/vhjXgMi-LCY/s800/sbb29.jpg&amp;imgrefurl=http://vn.myblog.yahoo.com/green-peace/index?l=f&amp;id=12&amp;h=375&amp;w=500&amp;sz=57&amp;hl=vi&amp;start=43&amp;sig2=y_K_ZxBqzAgABpZySeMEMA&amp;usg=__uRZSMN0Kb0LD7hclrvhCExMReJg=&amp;tbnid=cB6ciPRngQ6Y_M:&amp;tbnh=98&amp;tbnw=130&amp;ei=LGwBSa6_OZyAswKn7rmGDA&amp;prev=/images?q=%C4%90%E1%BB%99ng+v%E1%BA%ADt&amp;start=40&amp;gbv=2&amp;ndsp=20&amp;hl=vi&amp;sa=N" TargetMode="External"/><Relationship Id="rId9" Type="http://schemas.openxmlformats.org/officeDocument/2006/relationships/image" Target="http://www.vinabooking.vn/uploads/bentre/San_chim_Vam_H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T_Computer\Desktop\GA%20thanh%20tra%20TNXH%203-%20Trai%20dat%20la\H&#7853;u%20qu&#7843;%20&#212;%20nhi&#7877;m%20m&#244;i%20tr&#432;&#7901;ng%2011A1%20THPT%20Nguy&#7877;n%20Tr&#227;i%20B&#236;nh%20D&#432;&#417;ngT&#218;I%20V&#7842;I%20KH&#212;NG%20D&#7878;T%20CMYK%20CHUNG%20TAY%20B&#7842;O.mp4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2.gif"/><Relationship Id="rId3" Type="http://schemas.openxmlformats.org/officeDocument/2006/relationships/slide" Target="slide32.xml"/><Relationship Id="rId7" Type="http://schemas.openxmlformats.org/officeDocument/2006/relationships/slide" Target="slide29.xml"/><Relationship Id="rId12" Type="http://schemas.openxmlformats.org/officeDocument/2006/relationships/image" Target="../media/image6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slide" Target="slide31.xml"/><Relationship Id="rId5" Type="http://schemas.openxmlformats.org/officeDocument/2006/relationships/slide" Target="slide28.xml"/><Relationship Id="rId15" Type="http://schemas.openxmlformats.org/officeDocument/2006/relationships/slide" Target="slide33.xml"/><Relationship Id="rId10" Type="http://schemas.openxmlformats.org/officeDocument/2006/relationships/image" Target="../media/image60.png"/><Relationship Id="rId4" Type="http://schemas.openxmlformats.org/officeDocument/2006/relationships/image" Target="../media/image57.png"/><Relationship Id="rId9" Type="http://schemas.openxmlformats.org/officeDocument/2006/relationships/slide" Target="slide30.xml"/><Relationship Id="rId14" Type="http://schemas.openxmlformats.org/officeDocument/2006/relationships/image" Target="../media/image6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272;i&#7873;u%20&#273;&#243;%20t&#249;y%20thu&#7897;c%20h&#224;nh%20&#273;&#7897;ng%20c&#7911;a%20b&#7841;n.mp4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tags" Target="../tags/tag3.xml"/><Relationship Id="rId7" Type="http://schemas.openxmlformats.org/officeDocument/2006/relationships/audio" Target="../media/audio2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/>
          <p:cNvSpPr txBox="1">
            <a:spLocks/>
          </p:cNvSpPr>
          <p:nvPr/>
        </p:nvSpPr>
        <p:spPr>
          <a:xfrm>
            <a:off x="-304800" y="2743200"/>
            <a:ext cx="10210800" cy="4572000"/>
          </a:xfrm>
          <a:prstGeom prst="rect">
            <a:avLst/>
          </a:prstGeom>
        </p:spPr>
        <p:txBody>
          <a:bodyPr spcFirstLastPara="1" vert="horz" lIns="91440" tIns="45720" rIns="91440" bIns="45720" numCol="1" rtlCol="0">
            <a:prstTxWarp prst="textArchUp">
              <a:avLst/>
            </a:prstTxWarp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MỪNG CÁC THẦY CÔ VỀ DỰ GIỜ </a:t>
            </a:r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TỰ NHIÊN VÀ XÃ HỘI</a:t>
            </a:r>
          </a:p>
          <a:p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3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 rot="1113946">
            <a:off x="1674813" y="4164013"/>
            <a:ext cx="3089275" cy="11080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 rot="1079619">
            <a:off x="862013" y="3824288"/>
            <a:ext cx="4689475" cy="18970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 rot="982639">
            <a:off x="165100" y="3497263"/>
            <a:ext cx="6456363" cy="26701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 rot="851906">
            <a:off x="-4335463" y="153988"/>
            <a:ext cx="15851188" cy="9594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 rot="906567">
            <a:off x="-3124200" y="1295400"/>
            <a:ext cx="13828713" cy="7662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 rot="1136513">
            <a:off x="-1341438" y="2798763"/>
            <a:ext cx="9693276" cy="4838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 rot="1113618">
            <a:off x="-180975" y="3230563"/>
            <a:ext cx="7843838" cy="34369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 rot="-4193569">
            <a:off x="646112" y="-644525"/>
            <a:ext cx="6245225" cy="1180147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2540000" y="4114800"/>
            <a:ext cx="1050925" cy="10287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205" name="Oval 11"/>
          <p:cNvSpPr>
            <a:spLocks noChangeArrowheads="1"/>
          </p:cNvSpPr>
          <p:nvPr/>
        </p:nvSpPr>
        <p:spPr bwMode="auto">
          <a:xfrm>
            <a:off x="3895725" y="5334000"/>
            <a:ext cx="219075" cy="215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Oval 12"/>
          <p:cNvSpPr>
            <a:spLocks noChangeArrowheads="1"/>
          </p:cNvSpPr>
          <p:nvPr/>
        </p:nvSpPr>
        <p:spPr bwMode="auto">
          <a:xfrm>
            <a:off x="4740275" y="5715000"/>
            <a:ext cx="365125" cy="287338"/>
          </a:xfrm>
          <a:prstGeom prst="ellipse">
            <a:avLst/>
          </a:prstGeom>
          <a:solidFill>
            <a:srgbClr val="CC0099"/>
          </a:solidFill>
          <a:ln w="952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Oval 13"/>
          <p:cNvSpPr>
            <a:spLocks noChangeArrowheads="1"/>
          </p:cNvSpPr>
          <p:nvPr/>
        </p:nvSpPr>
        <p:spPr bwMode="auto">
          <a:xfrm rot="-3958859">
            <a:off x="7283450" y="5402263"/>
            <a:ext cx="282575" cy="301625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FF66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Oval 14"/>
          <p:cNvSpPr>
            <a:spLocks noChangeArrowheads="1"/>
          </p:cNvSpPr>
          <p:nvPr/>
        </p:nvSpPr>
        <p:spPr bwMode="auto">
          <a:xfrm>
            <a:off x="6999288" y="4419600"/>
            <a:ext cx="658812" cy="57467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27A08"/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209" name="Picture 15" descr="EART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06576">
            <a:off x="5813425" y="58134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 rot="-2955693">
            <a:off x="7126288" y="2311400"/>
            <a:ext cx="1079500" cy="488950"/>
            <a:chOff x="1392" y="1488"/>
            <a:chExt cx="2256" cy="912"/>
          </a:xfrm>
        </p:grpSpPr>
        <p:sp>
          <p:nvSpPr>
            <p:cNvPr id="8220" name="AutoShape 17"/>
            <p:cNvSpPr>
              <a:spLocks noChangeArrowheads="1"/>
            </p:cNvSpPr>
            <p:nvPr/>
          </p:nvSpPr>
          <p:spPr bwMode="auto">
            <a:xfrm>
              <a:off x="1392" y="1776"/>
              <a:ext cx="2256" cy="48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00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Oval 18"/>
            <p:cNvSpPr>
              <a:spLocks noChangeArrowheads="1"/>
            </p:cNvSpPr>
            <p:nvPr/>
          </p:nvSpPr>
          <p:spPr bwMode="auto">
            <a:xfrm>
              <a:off x="2016" y="1488"/>
              <a:ext cx="960" cy="912"/>
            </a:xfrm>
            <a:prstGeom prst="ellipse">
              <a:avLst/>
            </a:prstGeom>
            <a:solidFill>
              <a:srgbClr val="564FE3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2" name="AutoShape 19"/>
            <p:cNvSpPr>
              <a:spLocks noChangeArrowheads="1"/>
            </p:cNvSpPr>
            <p:nvPr/>
          </p:nvSpPr>
          <p:spPr bwMode="auto">
            <a:xfrm rot="10800000">
              <a:off x="1392" y="1776"/>
              <a:ext cx="2256" cy="48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00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 rot="1015650">
            <a:off x="6821488" y="3509963"/>
            <a:ext cx="1108075" cy="417512"/>
            <a:chOff x="1392" y="1488"/>
            <a:chExt cx="2256" cy="912"/>
          </a:xfrm>
        </p:grpSpPr>
        <p:sp>
          <p:nvSpPr>
            <p:cNvPr id="8217" name="AutoShape 21"/>
            <p:cNvSpPr>
              <a:spLocks noChangeArrowheads="1"/>
            </p:cNvSpPr>
            <p:nvPr/>
          </p:nvSpPr>
          <p:spPr bwMode="auto">
            <a:xfrm>
              <a:off x="1392" y="1776"/>
              <a:ext cx="2256" cy="48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9933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Oval 22"/>
            <p:cNvSpPr>
              <a:spLocks noChangeArrowheads="1"/>
            </p:cNvSpPr>
            <p:nvPr/>
          </p:nvSpPr>
          <p:spPr bwMode="auto">
            <a:xfrm>
              <a:off x="2016" y="1488"/>
              <a:ext cx="960" cy="912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E14709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AutoShape 23"/>
            <p:cNvSpPr>
              <a:spLocks noChangeArrowheads="1"/>
            </p:cNvSpPr>
            <p:nvPr/>
          </p:nvSpPr>
          <p:spPr bwMode="auto">
            <a:xfrm rot="10800000">
              <a:off x="1392" y="1776"/>
              <a:ext cx="2256" cy="48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9933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278688" y="1295400"/>
            <a:ext cx="950912" cy="358775"/>
            <a:chOff x="1392" y="1488"/>
            <a:chExt cx="2256" cy="912"/>
          </a:xfrm>
        </p:grpSpPr>
        <p:sp>
          <p:nvSpPr>
            <p:cNvPr id="8214" name="AutoShape 25"/>
            <p:cNvSpPr>
              <a:spLocks noChangeArrowheads="1"/>
            </p:cNvSpPr>
            <p:nvPr/>
          </p:nvSpPr>
          <p:spPr bwMode="auto">
            <a:xfrm>
              <a:off x="1392" y="1776"/>
              <a:ext cx="2256" cy="48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Oval 26"/>
            <p:cNvSpPr>
              <a:spLocks noChangeArrowheads="1"/>
            </p:cNvSpPr>
            <p:nvPr/>
          </p:nvSpPr>
          <p:spPr bwMode="auto">
            <a:xfrm>
              <a:off x="2016" y="1488"/>
              <a:ext cx="960" cy="912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AutoShape 27"/>
            <p:cNvSpPr>
              <a:spLocks noChangeArrowheads="1"/>
            </p:cNvSpPr>
            <p:nvPr/>
          </p:nvSpPr>
          <p:spPr bwMode="auto">
            <a:xfrm rot="10800000">
              <a:off x="1392" y="1776"/>
              <a:ext cx="2256" cy="48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13" name="Text Box 30"/>
          <p:cNvSpPr txBox="1">
            <a:spLocks noChangeArrowheads="1"/>
          </p:cNvSpPr>
          <p:nvPr/>
        </p:nvSpPr>
        <p:spPr bwMode="auto">
          <a:xfrm>
            <a:off x="2487613" y="4572000"/>
            <a:ext cx="1517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MẶT TRỜI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450" y="838200"/>
            <a:ext cx="4675188" cy="4114800"/>
          </a:xfrm>
        </p:spPr>
        <p:txBody>
          <a:bodyPr/>
          <a:lstStyle/>
          <a:p>
            <a:pPr marL="0" indent="0" algn="just">
              <a:lnSpc>
                <a:spcPts val="3700"/>
              </a:lnSpc>
              <a:buFontTx/>
              <a:buNone/>
            </a:pPr>
            <a:r>
              <a:rPr lang="en-US" sz="2800" dirty="0" smtClean="0">
                <a:solidFill>
                  <a:srgbClr val="0000CC"/>
                </a:solidFill>
              </a:rPr>
              <a:t>- </a:t>
            </a:r>
            <a:r>
              <a:rPr lang="vi-VN" sz="2800" dirty="0" smtClean="0">
                <a:solidFill>
                  <a:srgbClr val="0000CC"/>
                </a:solidFill>
              </a:rPr>
              <a:t>Trái Đất chuyển động quanh Mặt Trời nên được gọi là hành tinh.</a:t>
            </a:r>
          </a:p>
          <a:p>
            <a:pPr marL="0" indent="0" algn="just">
              <a:lnSpc>
                <a:spcPts val="3700"/>
              </a:lnSpc>
              <a:buFontTx/>
              <a:buNone/>
            </a:pPr>
            <a:r>
              <a:rPr lang="en-US" sz="2800" dirty="0" smtClean="0">
                <a:solidFill>
                  <a:srgbClr val="0000CC"/>
                </a:solidFill>
              </a:rPr>
              <a:t>- </a:t>
            </a:r>
            <a:r>
              <a:rPr lang="vi-VN" sz="2800" dirty="0" smtClean="0">
                <a:solidFill>
                  <a:srgbClr val="0000CC"/>
                </a:solidFill>
              </a:rPr>
              <a:t>Có 8 hành tinh không ngừng chuyển động quanh Mặt Trời, chúng cùng với Mặt Trời tạo thành hệ Mặt Trời.</a:t>
            </a:r>
          </a:p>
        </p:txBody>
      </p:sp>
      <p:pic>
        <p:nvPicPr>
          <p:cNvPr id="9219" name="Picture 9" descr="http://d.violet.vn/uploads/thumbnails/260/thumbnails2/0.Cac_hanh_tinh_trong_he_Mat_Troi.j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914400"/>
            <a:ext cx="37941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25896" y="0"/>
            <a:ext cx="8718104" cy="6839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cs"/>
            </a:endParaRPr>
          </a:p>
        </p:txBody>
      </p:sp>
      <p:sp>
        <p:nvSpPr>
          <p:cNvPr id="6" name="AutoShape 2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9525" y="0"/>
            <a:ext cx="806450" cy="684213"/>
          </a:xfrm>
          <a:prstGeom prst="ribbon2">
            <a:avLst>
              <a:gd name="adj1" fmla="val 16667"/>
              <a:gd name="adj2" fmla="val 50000"/>
            </a:avLst>
          </a:prstGeom>
          <a:gradFill rotWithShape="1">
            <a:gsLst>
              <a:gs pos="0">
                <a:srgbClr val="764718"/>
              </a:gs>
              <a:gs pos="100000">
                <a:srgbClr val="FF9933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15975" y="25400"/>
            <a:ext cx="7153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Các hành tinh trong hệ mặt trời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525" y="0"/>
            <a:ext cx="913447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autoUpdateAnimBg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 rot="1113946">
            <a:off x="1524000" y="4187825"/>
            <a:ext cx="3189288" cy="1085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 rot="1079619">
            <a:off x="685800" y="3733800"/>
            <a:ext cx="4833938" cy="20716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 rot="982639">
            <a:off x="-69850" y="3387725"/>
            <a:ext cx="6662738" cy="2908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 rot="851906">
            <a:off x="-4906963" y="6350"/>
            <a:ext cx="16338551" cy="1034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906567">
            <a:off x="-3581400" y="1143000"/>
            <a:ext cx="14249400" cy="8277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 rot="1136513">
            <a:off x="-1676400" y="2514600"/>
            <a:ext cx="9967913" cy="525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 rot="1113618">
            <a:off x="-590550" y="3084513"/>
            <a:ext cx="8077200" cy="37480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 rot="-4193569">
            <a:off x="138113" y="-679451"/>
            <a:ext cx="6781800" cy="1211580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2362200" y="4038600"/>
            <a:ext cx="1447800" cy="137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66FFFF"/>
                </a:solidFill>
              </a:rPr>
              <a:t>MẶT TRỜI</a:t>
            </a:r>
          </a:p>
        </p:txBody>
      </p:sp>
      <p:sp>
        <p:nvSpPr>
          <p:cNvPr id="160779" name="Oval 11"/>
          <p:cNvSpPr>
            <a:spLocks noChangeArrowheads="1"/>
          </p:cNvSpPr>
          <p:nvPr/>
        </p:nvSpPr>
        <p:spPr bwMode="auto">
          <a:xfrm>
            <a:off x="3810000" y="53340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80" name="Oval 12"/>
          <p:cNvSpPr>
            <a:spLocks noChangeArrowheads="1"/>
          </p:cNvSpPr>
          <p:nvPr/>
        </p:nvSpPr>
        <p:spPr bwMode="auto">
          <a:xfrm>
            <a:off x="4953000" y="5562600"/>
            <a:ext cx="381000" cy="3810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81" name="Oval 13"/>
          <p:cNvSpPr>
            <a:spLocks noChangeArrowheads="1"/>
          </p:cNvSpPr>
          <p:nvPr/>
        </p:nvSpPr>
        <p:spPr bwMode="auto">
          <a:xfrm rot="-3958859">
            <a:off x="6858000" y="4953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FF66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82" name="Oval 14"/>
          <p:cNvSpPr>
            <a:spLocks noChangeArrowheads="1"/>
          </p:cNvSpPr>
          <p:nvPr/>
        </p:nvSpPr>
        <p:spPr bwMode="auto">
          <a:xfrm>
            <a:off x="6858000" y="4038600"/>
            <a:ext cx="685800" cy="6096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27A08"/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0783" name="Picture 15" descr="EART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06576">
            <a:off x="6019800" y="5410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 rot="-2480324">
            <a:off x="7086600" y="2286000"/>
            <a:ext cx="1143000" cy="457200"/>
            <a:chOff x="1392" y="1488"/>
            <a:chExt cx="2256" cy="912"/>
          </a:xfrm>
        </p:grpSpPr>
        <p:sp>
          <p:nvSpPr>
            <p:cNvPr id="11300" name="AutoShape 17"/>
            <p:cNvSpPr>
              <a:spLocks noChangeArrowheads="1"/>
            </p:cNvSpPr>
            <p:nvPr/>
          </p:nvSpPr>
          <p:spPr bwMode="auto">
            <a:xfrm>
              <a:off x="1392" y="1776"/>
              <a:ext cx="2256" cy="48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00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1" name="Oval 18"/>
            <p:cNvSpPr>
              <a:spLocks noChangeArrowheads="1"/>
            </p:cNvSpPr>
            <p:nvPr/>
          </p:nvSpPr>
          <p:spPr bwMode="auto">
            <a:xfrm>
              <a:off x="2016" y="1488"/>
              <a:ext cx="960" cy="912"/>
            </a:xfrm>
            <a:prstGeom prst="ellipse">
              <a:avLst/>
            </a:prstGeom>
            <a:solidFill>
              <a:srgbClr val="564FE3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2" name="AutoShape 19"/>
            <p:cNvSpPr>
              <a:spLocks noChangeArrowheads="1"/>
            </p:cNvSpPr>
            <p:nvPr/>
          </p:nvSpPr>
          <p:spPr bwMode="auto">
            <a:xfrm rot="10800000">
              <a:off x="1392" y="1776"/>
              <a:ext cx="2256" cy="48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00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553200" y="914400"/>
            <a:ext cx="990600" cy="381000"/>
            <a:chOff x="1392" y="1488"/>
            <a:chExt cx="2256" cy="912"/>
          </a:xfrm>
        </p:grpSpPr>
        <p:sp>
          <p:nvSpPr>
            <p:cNvPr id="11297" name="AutoShape 21"/>
            <p:cNvSpPr>
              <a:spLocks noChangeArrowheads="1"/>
            </p:cNvSpPr>
            <p:nvPr/>
          </p:nvSpPr>
          <p:spPr bwMode="auto">
            <a:xfrm>
              <a:off x="1392" y="1776"/>
              <a:ext cx="2256" cy="48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8" name="Oval 22"/>
            <p:cNvSpPr>
              <a:spLocks noChangeArrowheads="1"/>
            </p:cNvSpPr>
            <p:nvPr/>
          </p:nvSpPr>
          <p:spPr bwMode="auto">
            <a:xfrm>
              <a:off x="2016" y="1488"/>
              <a:ext cx="960" cy="912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AutoShape 23"/>
            <p:cNvSpPr>
              <a:spLocks noChangeArrowheads="1"/>
            </p:cNvSpPr>
            <p:nvPr/>
          </p:nvSpPr>
          <p:spPr bwMode="auto">
            <a:xfrm rot="10800000">
              <a:off x="1392" y="1776"/>
              <a:ext cx="2256" cy="48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 rot="-429341">
            <a:off x="6705600" y="3352800"/>
            <a:ext cx="1143000" cy="457200"/>
            <a:chOff x="1392" y="1488"/>
            <a:chExt cx="2256" cy="912"/>
          </a:xfrm>
        </p:grpSpPr>
        <p:sp>
          <p:nvSpPr>
            <p:cNvPr id="11294" name="AutoShape 25"/>
            <p:cNvSpPr>
              <a:spLocks noChangeArrowheads="1"/>
            </p:cNvSpPr>
            <p:nvPr/>
          </p:nvSpPr>
          <p:spPr bwMode="auto">
            <a:xfrm>
              <a:off x="1392" y="1776"/>
              <a:ext cx="2256" cy="48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9933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Oval 26"/>
            <p:cNvSpPr>
              <a:spLocks noChangeArrowheads="1"/>
            </p:cNvSpPr>
            <p:nvPr/>
          </p:nvSpPr>
          <p:spPr bwMode="auto">
            <a:xfrm>
              <a:off x="2016" y="1488"/>
              <a:ext cx="960" cy="912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E14709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AutoShape 27"/>
            <p:cNvSpPr>
              <a:spLocks noChangeArrowheads="1"/>
            </p:cNvSpPr>
            <p:nvPr/>
          </p:nvSpPr>
          <p:spPr bwMode="auto">
            <a:xfrm rot="10800000">
              <a:off x="1392" y="1776"/>
              <a:ext cx="2256" cy="48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9933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5" name="Rectangle 28"/>
          <p:cNvSpPr>
            <a:spLocks noChangeArrowheads="1"/>
          </p:cNvSpPr>
          <p:nvPr/>
        </p:nvSpPr>
        <p:spPr bwMode="auto">
          <a:xfrm>
            <a:off x="6400800" y="5638800"/>
            <a:ext cx="106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 b="1" i="1" dirty="0" err="1">
                <a:solidFill>
                  <a:srgbClr val="FF0000"/>
                </a:solidFill>
                <a:latin typeface="+mj-lt"/>
              </a:rPr>
              <a:t>Trái</a:t>
            </a:r>
            <a:r>
              <a:rPr lang="en-US" sz="16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+mj-lt"/>
              </a:rPr>
              <a:t>Đất</a:t>
            </a:r>
            <a:endParaRPr lang="en-US" sz="2000" dirty="0">
              <a:latin typeface="+mj-lt"/>
            </a:endParaRPr>
          </a:p>
        </p:txBody>
      </p:sp>
      <p:sp>
        <p:nvSpPr>
          <p:cNvPr id="11286" name="Rectangle 29"/>
          <p:cNvSpPr>
            <a:spLocks noChangeArrowheads="1"/>
          </p:cNvSpPr>
          <p:nvPr/>
        </p:nvSpPr>
        <p:spPr bwMode="auto">
          <a:xfrm>
            <a:off x="3429000" y="5410200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i="1" dirty="0">
                <a:solidFill>
                  <a:srgbClr val="FF0000"/>
                </a:solidFill>
              </a:rPr>
              <a:t>Sao </a:t>
            </a:r>
            <a:r>
              <a:rPr lang="en-US" b="1" i="1" dirty="0" err="1" smtClean="0">
                <a:solidFill>
                  <a:srgbClr val="FF0000"/>
                </a:solidFill>
              </a:rPr>
              <a:t>Thủy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287" name="Rectangle 30"/>
          <p:cNvSpPr>
            <a:spLocks noChangeArrowheads="1"/>
          </p:cNvSpPr>
          <p:nvPr/>
        </p:nvSpPr>
        <p:spPr bwMode="auto">
          <a:xfrm>
            <a:off x="4724400" y="5791200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i="1">
                <a:solidFill>
                  <a:srgbClr val="FF0000"/>
                </a:solidFill>
              </a:rPr>
              <a:t>Sao Kim </a:t>
            </a:r>
            <a:endParaRPr lang="en-US" sz="2400"/>
          </a:p>
        </p:txBody>
      </p:sp>
      <p:sp>
        <p:nvSpPr>
          <p:cNvPr id="11288" name="Rectangle 31"/>
          <p:cNvSpPr>
            <a:spLocks noChangeArrowheads="1"/>
          </p:cNvSpPr>
          <p:nvPr/>
        </p:nvSpPr>
        <p:spPr bwMode="auto">
          <a:xfrm>
            <a:off x="7086600" y="4876800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i="1" dirty="0">
                <a:solidFill>
                  <a:srgbClr val="FF0000"/>
                </a:solidFill>
              </a:rPr>
              <a:t>Sao </a:t>
            </a:r>
            <a:r>
              <a:rPr lang="en-US" b="1" i="1" dirty="0" err="1" smtClean="0">
                <a:solidFill>
                  <a:srgbClr val="FF0000"/>
                </a:solidFill>
              </a:rPr>
              <a:t>Hỏa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289" name="Rectangle 32"/>
          <p:cNvSpPr>
            <a:spLocks noChangeArrowheads="1"/>
          </p:cNvSpPr>
          <p:nvPr/>
        </p:nvSpPr>
        <p:spPr bwMode="auto">
          <a:xfrm>
            <a:off x="7543800" y="4114800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i="1" dirty="0">
                <a:solidFill>
                  <a:srgbClr val="FF0000"/>
                </a:solidFill>
              </a:rPr>
              <a:t>Sao </a:t>
            </a:r>
            <a:r>
              <a:rPr lang="en-US" b="1" i="1" dirty="0" err="1" smtClean="0">
                <a:solidFill>
                  <a:srgbClr val="FF0000"/>
                </a:solidFill>
              </a:rPr>
              <a:t>Mộc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290" name="Rectangle 33"/>
          <p:cNvSpPr>
            <a:spLocks noChangeArrowheads="1"/>
          </p:cNvSpPr>
          <p:nvPr/>
        </p:nvSpPr>
        <p:spPr bwMode="auto">
          <a:xfrm>
            <a:off x="7620000" y="3352800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i="1" dirty="0">
                <a:solidFill>
                  <a:srgbClr val="FF0000"/>
                </a:solidFill>
              </a:rPr>
              <a:t>Sao </a:t>
            </a:r>
            <a:r>
              <a:rPr lang="en-US" b="1" i="1" dirty="0" err="1" smtClean="0">
                <a:solidFill>
                  <a:srgbClr val="FF0000"/>
                </a:solidFill>
              </a:rPr>
              <a:t>Thổ</a:t>
            </a:r>
            <a:r>
              <a:rPr lang="en-US" b="1" i="1" dirty="0" smtClean="0">
                <a:solidFill>
                  <a:srgbClr val="FF0000"/>
                </a:solidFill>
              </a:rPr>
              <a:t> 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9241" name="Rectangle 34"/>
          <p:cNvSpPr>
            <a:spLocks noChangeArrowheads="1"/>
          </p:cNvSpPr>
          <p:nvPr/>
        </p:nvSpPr>
        <p:spPr bwMode="auto">
          <a:xfrm>
            <a:off x="7162800" y="278130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 b="1" i="1" dirty="0">
                <a:solidFill>
                  <a:srgbClr val="FF0000"/>
                </a:solidFill>
                <a:latin typeface="+mj-lt"/>
              </a:rPr>
              <a:t>Sao </a:t>
            </a:r>
            <a:r>
              <a:rPr lang="en-US" sz="1600" b="1" i="1" dirty="0" err="1">
                <a:solidFill>
                  <a:srgbClr val="FF0000"/>
                </a:solidFill>
                <a:latin typeface="+mj-lt"/>
              </a:rPr>
              <a:t>Thiên</a:t>
            </a:r>
            <a:r>
              <a:rPr lang="en-US" sz="1600" b="1" i="1" dirty="0">
                <a:solidFill>
                  <a:srgbClr val="FF0000"/>
                </a:solidFill>
                <a:latin typeface="+mj-lt"/>
              </a:rPr>
              <a:t> V</a:t>
            </a:r>
            <a:r>
              <a:rPr lang="vi-VN" sz="1600" b="1" i="1" dirty="0">
                <a:solidFill>
                  <a:srgbClr val="FF0000"/>
                </a:solidFill>
                <a:latin typeface="+mj-lt"/>
              </a:rPr>
              <a:t>ươ</a:t>
            </a:r>
            <a:r>
              <a:rPr lang="en-US" sz="1600" b="1" i="1" dirty="0" err="1">
                <a:solidFill>
                  <a:srgbClr val="FF0000"/>
                </a:solidFill>
                <a:latin typeface="+mj-lt"/>
              </a:rPr>
              <a:t>ng</a:t>
            </a:r>
            <a:endParaRPr lang="en-US" sz="2000" dirty="0">
              <a:latin typeface="+mj-lt"/>
            </a:endParaRPr>
          </a:p>
        </p:txBody>
      </p:sp>
      <p:sp>
        <p:nvSpPr>
          <p:cNvPr id="9242" name="Rectangle 35"/>
          <p:cNvSpPr>
            <a:spLocks noChangeArrowheads="1"/>
          </p:cNvSpPr>
          <p:nvPr/>
        </p:nvSpPr>
        <p:spPr bwMode="auto">
          <a:xfrm>
            <a:off x="7318375" y="1143000"/>
            <a:ext cx="160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 i="1" dirty="0">
                <a:solidFill>
                  <a:srgbClr val="FF0000"/>
                </a:solidFill>
                <a:latin typeface="+mj-lt"/>
              </a:rPr>
              <a:t>Sao </a:t>
            </a:r>
            <a:r>
              <a:rPr lang="en-US" b="1" i="1" dirty="0" err="1">
                <a:solidFill>
                  <a:srgbClr val="FF0000"/>
                </a:solidFill>
                <a:latin typeface="+mj-lt"/>
              </a:rPr>
              <a:t>Hải</a:t>
            </a:r>
            <a:r>
              <a:rPr lang="en-US" b="1" i="1" dirty="0">
                <a:solidFill>
                  <a:srgbClr val="FF0000"/>
                </a:solidFill>
                <a:latin typeface="+mj-lt"/>
              </a:rPr>
              <a:t> V</a:t>
            </a:r>
            <a:r>
              <a:rPr lang="vi-VN" b="1" i="1" dirty="0">
                <a:solidFill>
                  <a:srgbClr val="FF0000"/>
                </a:solidFill>
                <a:latin typeface="+mj-lt"/>
              </a:rPr>
              <a:t>ươ</a:t>
            </a:r>
            <a:r>
              <a:rPr lang="en-US" b="1" i="1" dirty="0" err="1">
                <a:solidFill>
                  <a:srgbClr val="FF0000"/>
                </a:solidFill>
                <a:latin typeface="+mj-lt"/>
              </a:rPr>
              <a:t>ng</a:t>
            </a:r>
            <a:endParaRPr lang="en-US" sz="2400" dirty="0">
              <a:latin typeface="+mj-lt"/>
            </a:endParaRPr>
          </a:p>
        </p:txBody>
      </p:sp>
      <p:sp>
        <p:nvSpPr>
          <p:cNvPr id="11293" name="Rectangle 36"/>
          <p:cNvSpPr>
            <a:spLocks noChangeArrowheads="1"/>
          </p:cNvSpPr>
          <p:nvPr/>
        </p:nvSpPr>
        <p:spPr bwMode="auto">
          <a:xfrm>
            <a:off x="7924800" y="0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03214 C 0.05539 0.01271 -0.03038 0.0171 -0.121 -0.02729 C -0.21284 -0.06914 -0.27691 -0.14359 -0.26475 -0.18891 C -0.25208 -0.23584 -0.16718 -0.23792 -0.07725 -0.19561 C 0.01563 -0.15191 0.07934 -0.07885 0.06823 -0.03214 Z " pathEditMode="relative" rAng="6566539" ptsTypes="fffff">
                                      <p:cBhvr>
                                        <p:cTn id="6" dur="5000" spd="-1000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01 -0.03353 C 0.04167 -0.11538 -0.04896 -0.23353 -0.18281 -0.29364 C -0.31753 -0.357 -0.44479 -0.33595 -0.46545 -0.25249 C -0.48542 -0.16601 -0.3941 -0.0511 -0.25955 0.00971 C -0.12483 0.07006 -0.00035 0.05063 0.02101 -0.03353 Z " pathEditMode="relative" rAng="-4279269" ptsTypes="fffff">
                                      <p:cBhvr>
                                        <p:cTn id="10" dur="3000" fill="hold"/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5 -0.03287 C 0.01319 -0.06111 0.02534 -0.0699 -0.00243 -0.10787 C -0.03021 -0.14583 -0.09757 -0.2199 -0.15452 -0.26064 C -0.21146 -0.30139 -0.28021 -0.33379 -0.3441 -0.35231 C -0.40799 -0.37083 -0.48473 -0.37777 -0.53785 -0.37176 C -0.59098 -0.36574 -0.63785 -0.33703 -0.66285 -0.3162 C -0.68785 -0.29537 -0.68507 -0.26944 -0.68785 -0.24676 C -0.69063 -0.22407 -0.69167 -0.20879 -0.67952 -0.18009 C -0.66736 -0.15139 -0.64584 -0.10879 -0.61493 -0.07453 C -0.58403 -0.04027 -0.54584 -0.00416 -0.4941 0.02547 C -0.44236 0.0551 -0.36841 0.08889 -0.30452 0.10324 C -0.24063 0.1176 -0.16007 0.11852 -0.11077 0.11158 C -0.06146 0.10463 -0.03091 0.08611 -0.00868 0.06158 C 0.01354 0.03704 0.01111 -0.00463 0.01215 -0.03287 Z " pathEditMode="relative" rAng="0" ptsTypes="aaaaaaaaaaaaaa">
                                      <p:cBhvr>
                                        <p:cTn id="14" dur="5000" fill="hold"/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00" y="-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3.33333E-6 C -0.01702 -0.03518 -0.04167 -0.06296 -0.06042 -0.08611 C -0.07917 -0.10926 -0.08993 -0.11944 -0.1125 -0.13889 C -0.13507 -0.15833 -0.16007 -0.17963 -0.19584 -0.20278 C -0.2316 -0.22592 -0.27361 -0.25648 -0.32709 -0.27778 C -0.38056 -0.29907 -0.45695 -0.32361 -0.51667 -0.33055 C -0.57657 -0.3375 -0.63993 -0.33472 -0.68542 -0.31944 C -0.73091 -0.30417 -0.76945 -0.26991 -0.78959 -0.23889 C -0.80973 -0.20787 -0.80973 -0.16898 -0.80625 -0.13333 C -0.80278 -0.09768 -0.79341 -0.0662 -0.76858 -0.025 C -0.7441 0.0162 -0.71146 0.06852 -0.65834 0.11389 C -0.60521 0.15926 -0.51181 0.21574 -0.45 0.24722 C -0.3882 0.2787 -0.34271 0.29306 -0.2875 0.30278 C -0.23229 0.3125 -0.16806 0.31667 -0.11875 0.30556 C -0.06945 0.29445 -0.01841 0.2662 0.00833 0.23611 C 0.03507 0.20602 0.04201 0.16435 0.04166 0.125 C 0.04132 0.08565 0.01701 0.03519 -8.67362E-19 3.33333E-6 Z " pathEditMode="relative" ptsTypes="aaaaaaaaaaaaaaaaa">
                                      <p:cBhvr>
                                        <p:cTn id="18" dur="2000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5 -0.003 C -0.04479 -0.03977 -0.075 -0.07653 -0.10677 -0.10705 C -0.13854 -0.1378 -0.17344 -0.16347 -0.20677 -0.18636 C -0.2401 -0.20925 -0.26562 -0.22451 -0.30677 -0.24462 C -0.34792 -0.26474 -0.40156 -0.29248 -0.45365 -0.30705 C -0.50573 -0.32185 -0.56354 -0.33295 -0.61944 -0.33225 C -0.675 -0.33156 -0.7375 -0.3274 -0.78802 -0.30289 C -0.83854 -0.27861 -0.89531 -0.22867 -0.9224 -0.18636 C -0.94948 -0.14405 -0.95417 -0.09803 -0.95052 -0.04878 C -0.94688 0.00046 -0.92292 0.06081 -0.90052 0.1096 C -0.87813 0.15815 -0.85208 0.19908 -0.81615 0.24278 C -0.78038 0.28601 -0.73333 0.33526 -0.6849 0.37202 C -0.63646 0.40879 -0.57708 0.43861 -0.52552 0.46358 C -0.47396 0.48856 -0.43385 0.5096 -0.37552 0.52208 C -0.31719 0.53457 -0.23385 0.54289 -0.17552 0.53873 C -0.11719 0.53457 -0.06458 0.51653 -0.02552 0.49711 C 0.01354 0.47746 0.03854 0.4511 0.05885 0.42197 C 0.07917 0.39283 0.0901 0.35885 0.09635 0.32208 C 0.1026 0.28486 0.10156 0.23538 0.09635 0.20116 C 0.09115 0.16648 0.08177 0.14705 0.0651 0.11376 C 0.04844 0.08023 0.0125 0.03376 -0.01615 -0.003 Z " pathEditMode="relative" rAng="0" ptsTypes="aaaaaaaaaaaaaaaaaaaaa">
                                      <p:cBhvr>
                                        <p:cTn id="22" dur="2000" fill="hold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55556E-6 C -0.04774 -0.05208 -0.06545 -0.05972 -0.12482 -0.09583 C -0.1842 -0.13194 -0.26753 -0.1868 -0.35625 -0.21666 C -0.44462 -0.24652 -0.56927 -0.27499 -0.65607 -0.27499 C -0.74323 -0.27499 -0.82378 -0.24235 -0.87795 -0.21666 C -0.93212 -0.19097 -0.95451 -0.15833 -0.98108 -0.12083 C -1.00764 -0.08333 -1.03055 -0.04583 -1.03733 0.00834 C -1.0441 0.06251 -1.04201 0.13334 -1.0217 0.20417 C -1.00139 0.27501 -0.95972 0.36876 -0.91545 0.43334 C -0.87118 0.49792 -0.81753 0.54028 -0.75625 0.59167 C -0.69479 0.64306 -0.62587 0.70209 -0.5467 0.74167 C -0.46771 0.78126 -0.36771 0.81667 -0.28107 0.82917 C -0.19462 0.84167 -0.0993 0.83681 -0.02795 0.81667 C 0.0434 0.79653 0.10382 0.75626 0.14688 0.70834 C 0.19028 0.66042 0.21875 0.58126 0.23125 0.52917 C 0.24375 0.47709 0.23351 0.44792 0.22205 0.39584 C 0.21059 0.34376 0.19913 0.28126 0.16268 0.21667 C 0.12622 0.15209 0.04792 0.05209 1.94444E-6 5.55556E-6 Z " pathEditMode="relative" ptsTypes="aaaaaaaaaaaaa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-6.66667E-6 C -0.05417 -0.04515 -0.10573 -0.06667 -0.14062 -0.08751 C -0.17552 -0.10834 -0.17865 -0.11112 -0.20937 -0.12501 C -0.2401 -0.1389 -0.2849 -0.15556 -0.325 -0.17084 C -0.3651 -0.18612 -0.40625 -0.20626 -0.45 -0.21667 C -0.49375 -0.22709 -0.54167 -0.23126 -0.5875 -0.23334 C -0.63333 -0.23542 -0.67917 -0.23403 -0.725 -0.22917 C -0.77083 -0.22431 -0.81719 -0.21806 -0.8625 -0.20417 C -0.90781 -0.19028 -0.94792 -0.18403 -0.99688 -0.14584 C -1.04583 -0.10765 -1.1224 -0.0514 -1.15625 0.02499 C -1.1901 0.10138 -1.21927 0.20833 -1.2 0.31249 C -1.18073 0.41666 -1.11615 0.54999 -1.04063 0.64999 C -0.9651 0.74999 -0.86354 0.84444 -0.74687 0.91249 C -0.63021 0.98055 -0.4625 1.04027 -0.34062 1.05833 C -0.21875 1.07638 -0.11042 1.05138 -0.01562 1.02083 C 0.07917 0.99027 0.17292 0.93541 0.22813 0.87499 C 0.28333 0.81458 0.30208 0.72916 0.31563 0.65833 C 0.32917 0.58749 0.33125 0.52916 0.30938 0.44999 C 0.2875 0.37083 0.23646 0.25694 0.18438 0.18333 C 0.13229 0.10972 0.05417 0.04513 -1.73472E-18 -6.66667E-6 Z " pathEditMode="relative" ptsTypes="aaaaaaaaaaaaaaaaaa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C -0.04028 -0.02361 -0.10087 -0.05857 -0.16076 -0.08495 C -0.22083 -0.11111 -0.2868 -0.14005 -0.36024 -0.15718 C -0.43368 -0.17523 -0.48455 -0.20139 -0.60156 -0.19005 C -0.71823 -0.17847 -0.95851 -0.13681 -1.06111 -0.08889 C -1.16337 -0.04097 -1.19132 -0.05718 -1.21545 0.09722 C -1.23958 0.25162 -1.2901 0.64606 -1.20573 0.8375 C -1.1217 1.02893 -0.88403 1.16111 -0.71094 1.24606 C -0.53715 1.33102 -0.32222 1.35278 -0.16406 1.34722 C -0.0059 1.3419 0.13507 1.28125 0.23802 1.21366 C 0.34097 1.1463 0.41701 1.0412 0.45347 0.94282 C 0.49011 0.84421 0.4717 0.71759 0.4566 0.62315 C 0.44167 0.5287 0.39879 0.44444 0.36337 0.37639 C 0.32795 0.30833 0.27813 0.25555 0.24445 0.21458 C 0.21076 0.17338 0.1882 0.15579 0.16076 0.12963 C 0.13351 0.10324 0.10833 0.07824 0.08038 0.05671 C 0.05243 0.03518 0.04028 0.02361 -8.33333E-7 1.11111E-6 Z " pathEditMode="relative" rAng="0" ptsTypes="aaaaaaaaaaaaaaa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0" y="5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9" grpId="0" animBg="1"/>
      <p:bldP spid="160780" grpId="0" animBg="1"/>
      <p:bldP spid="160781" grpId="0" animBg="1"/>
      <p:bldP spid="1607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Users\Hp\Desktop\9 hanh ti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C:\Users\Hp\Desktop\sao-diem-vuo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1725" y="5880100"/>
            <a:ext cx="417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 rot="1113946">
            <a:off x="1674813" y="4164013"/>
            <a:ext cx="3089275" cy="11080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 rot="1079619">
            <a:off x="862013" y="3824288"/>
            <a:ext cx="4689475" cy="18970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 rot="982639">
            <a:off x="165100" y="3497263"/>
            <a:ext cx="6456363" cy="26701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 rot="851906">
            <a:off x="-4335463" y="153988"/>
            <a:ext cx="15851188" cy="9594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 rot="906567">
            <a:off x="-3124200" y="1295400"/>
            <a:ext cx="13828713" cy="7662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 rot="1136513">
            <a:off x="-1341438" y="2798763"/>
            <a:ext cx="9693276" cy="4838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 rot="1113618">
            <a:off x="-180975" y="3230563"/>
            <a:ext cx="7843838" cy="34369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 rot="-4193569">
            <a:off x="646112" y="-644525"/>
            <a:ext cx="6245225" cy="1180147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2540000" y="4114800"/>
            <a:ext cx="1050925" cy="10287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25" name="Oval 11"/>
          <p:cNvSpPr>
            <a:spLocks noChangeArrowheads="1"/>
          </p:cNvSpPr>
          <p:nvPr/>
        </p:nvSpPr>
        <p:spPr bwMode="auto">
          <a:xfrm>
            <a:off x="3895725" y="5334000"/>
            <a:ext cx="219075" cy="215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Oval 12"/>
          <p:cNvSpPr>
            <a:spLocks noChangeArrowheads="1"/>
          </p:cNvSpPr>
          <p:nvPr/>
        </p:nvSpPr>
        <p:spPr bwMode="auto">
          <a:xfrm>
            <a:off x="4740275" y="5715000"/>
            <a:ext cx="365125" cy="287338"/>
          </a:xfrm>
          <a:prstGeom prst="ellipse">
            <a:avLst/>
          </a:prstGeom>
          <a:solidFill>
            <a:srgbClr val="CC0099"/>
          </a:solidFill>
          <a:ln w="952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Oval 13"/>
          <p:cNvSpPr>
            <a:spLocks noChangeArrowheads="1"/>
          </p:cNvSpPr>
          <p:nvPr/>
        </p:nvSpPr>
        <p:spPr bwMode="auto">
          <a:xfrm rot="-3958859">
            <a:off x="7283450" y="5402263"/>
            <a:ext cx="282575" cy="301625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FF66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Oval 14"/>
          <p:cNvSpPr>
            <a:spLocks noChangeArrowheads="1"/>
          </p:cNvSpPr>
          <p:nvPr/>
        </p:nvSpPr>
        <p:spPr bwMode="auto">
          <a:xfrm>
            <a:off x="6999288" y="4419600"/>
            <a:ext cx="658812" cy="57467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27A08"/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329" name="Picture 15" descr="EART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06576">
            <a:off x="5813425" y="58134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 rot="-2955693">
            <a:off x="7126288" y="2311400"/>
            <a:ext cx="1079500" cy="488950"/>
            <a:chOff x="1392" y="1488"/>
            <a:chExt cx="2256" cy="912"/>
          </a:xfrm>
        </p:grpSpPr>
        <p:sp>
          <p:nvSpPr>
            <p:cNvPr id="13342" name="AutoShape 17"/>
            <p:cNvSpPr>
              <a:spLocks noChangeArrowheads="1"/>
            </p:cNvSpPr>
            <p:nvPr/>
          </p:nvSpPr>
          <p:spPr bwMode="auto">
            <a:xfrm>
              <a:off x="1392" y="1776"/>
              <a:ext cx="2256" cy="48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00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3" name="Oval 18"/>
            <p:cNvSpPr>
              <a:spLocks noChangeArrowheads="1"/>
            </p:cNvSpPr>
            <p:nvPr/>
          </p:nvSpPr>
          <p:spPr bwMode="auto">
            <a:xfrm>
              <a:off x="2016" y="1488"/>
              <a:ext cx="960" cy="912"/>
            </a:xfrm>
            <a:prstGeom prst="ellipse">
              <a:avLst/>
            </a:prstGeom>
            <a:solidFill>
              <a:srgbClr val="564FE3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4" name="AutoShape 19"/>
            <p:cNvSpPr>
              <a:spLocks noChangeArrowheads="1"/>
            </p:cNvSpPr>
            <p:nvPr/>
          </p:nvSpPr>
          <p:spPr bwMode="auto">
            <a:xfrm rot="10800000">
              <a:off x="1392" y="1776"/>
              <a:ext cx="2256" cy="48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00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 rot="1015650">
            <a:off x="6821488" y="3509963"/>
            <a:ext cx="1108075" cy="417512"/>
            <a:chOff x="1392" y="1488"/>
            <a:chExt cx="2256" cy="912"/>
          </a:xfrm>
        </p:grpSpPr>
        <p:sp>
          <p:nvSpPr>
            <p:cNvPr id="13339" name="AutoShape 21"/>
            <p:cNvSpPr>
              <a:spLocks noChangeArrowheads="1"/>
            </p:cNvSpPr>
            <p:nvPr/>
          </p:nvSpPr>
          <p:spPr bwMode="auto">
            <a:xfrm>
              <a:off x="1392" y="1776"/>
              <a:ext cx="2256" cy="48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9933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Oval 22"/>
            <p:cNvSpPr>
              <a:spLocks noChangeArrowheads="1"/>
            </p:cNvSpPr>
            <p:nvPr/>
          </p:nvSpPr>
          <p:spPr bwMode="auto">
            <a:xfrm>
              <a:off x="2016" y="1488"/>
              <a:ext cx="960" cy="912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E14709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AutoShape 23"/>
            <p:cNvSpPr>
              <a:spLocks noChangeArrowheads="1"/>
            </p:cNvSpPr>
            <p:nvPr/>
          </p:nvSpPr>
          <p:spPr bwMode="auto">
            <a:xfrm rot="10800000">
              <a:off x="1392" y="1776"/>
              <a:ext cx="2256" cy="48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9933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278688" y="1295400"/>
            <a:ext cx="950912" cy="358775"/>
            <a:chOff x="1392" y="1488"/>
            <a:chExt cx="2256" cy="912"/>
          </a:xfrm>
        </p:grpSpPr>
        <p:sp>
          <p:nvSpPr>
            <p:cNvPr id="13336" name="AutoShape 25"/>
            <p:cNvSpPr>
              <a:spLocks noChangeArrowheads="1"/>
            </p:cNvSpPr>
            <p:nvPr/>
          </p:nvSpPr>
          <p:spPr bwMode="auto">
            <a:xfrm>
              <a:off x="1392" y="1776"/>
              <a:ext cx="2256" cy="48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Oval 26"/>
            <p:cNvSpPr>
              <a:spLocks noChangeArrowheads="1"/>
            </p:cNvSpPr>
            <p:nvPr/>
          </p:nvSpPr>
          <p:spPr bwMode="auto">
            <a:xfrm>
              <a:off x="2016" y="1488"/>
              <a:ext cx="960" cy="912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AutoShape 27"/>
            <p:cNvSpPr>
              <a:spLocks noChangeArrowheads="1"/>
            </p:cNvSpPr>
            <p:nvPr/>
          </p:nvSpPr>
          <p:spPr bwMode="auto">
            <a:xfrm rot="10800000">
              <a:off x="1392" y="1776"/>
              <a:ext cx="2256" cy="48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33" name="Text Box 30"/>
          <p:cNvSpPr txBox="1">
            <a:spLocks noChangeArrowheads="1"/>
          </p:cNvSpPr>
          <p:nvPr/>
        </p:nvSpPr>
        <p:spPr bwMode="auto">
          <a:xfrm>
            <a:off x="2487613" y="4572000"/>
            <a:ext cx="1517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MẶT TRỜI</a:t>
            </a:r>
          </a:p>
        </p:txBody>
      </p:sp>
      <p:cxnSp>
        <p:nvCxnSpPr>
          <p:cNvPr id="29" name="Straight Arrow Connector 28"/>
          <p:cNvCxnSpPr>
            <a:endCxn id="0" idx="1"/>
          </p:cNvCxnSpPr>
          <p:nvPr/>
        </p:nvCxnSpPr>
        <p:spPr>
          <a:xfrm>
            <a:off x="3590925" y="4800600"/>
            <a:ext cx="2255838" cy="1157288"/>
          </a:xfrm>
          <a:prstGeom prst="straightConnector1">
            <a:avLst/>
          </a:prstGeom>
          <a:ln w="444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 rot="1774994">
            <a:off x="3984625" y="4926013"/>
            <a:ext cx="19050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000" b="1">
                <a:solidFill>
                  <a:srgbClr val="0000CC"/>
                </a:solidFill>
              </a:rPr>
              <a:t>149</a:t>
            </a:r>
            <a:r>
              <a:rPr lang="en-US" sz="2000" b="1">
                <a:solidFill>
                  <a:srgbClr val="0000CC"/>
                </a:solidFill>
              </a:rPr>
              <a:t>.</a:t>
            </a:r>
            <a:r>
              <a:rPr lang="vi-VN" sz="2000" b="1">
                <a:solidFill>
                  <a:srgbClr val="0000CC"/>
                </a:solidFill>
              </a:rPr>
              <a:t>597</a:t>
            </a:r>
            <a:r>
              <a:rPr lang="en-US" sz="2000" b="1">
                <a:solidFill>
                  <a:srgbClr val="0000CC"/>
                </a:solidFill>
              </a:rPr>
              <a:t>.</a:t>
            </a:r>
            <a:r>
              <a:rPr lang="vi-VN" sz="2000" b="1">
                <a:solidFill>
                  <a:srgbClr val="0000CC"/>
                </a:solidFill>
              </a:rPr>
              <a:t>870 km</a:t>
            </a:r>
            <a:endParaRPr lang="en-US" sz="20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71449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Thảo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luận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nhóm</a:t>
            </a:r>
            <a:r>
              <a:rPr lang="en-US" sz="3200" dirty="0" smtClean="0">
                <a:solidFill>
                  <a:srgbClr val="C00000"/>
                </a:solidFill>
              </a:rPr>
              <a:t> 2 </a:t>
            </a:r>
            <a:r>
              <a:rPr lang="en-US" sz="3200" dirty="0" err="1" smtClean="0">
                <a:solidFill>
                  <a:srgbClr val="C00000"/>
                </a:solidFill>
              </a:rPr>
              <a:t>trả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lời</a:t>
            </a:r>
            <a:r>
              <a:rPr lang="en-US" sz="3200" dirty="0" smtClean="0">
                <a:solidFill>
                  <a:srgbClr val="C00000"/>
                </a:solidFill>
              </a:rPr>
              <a:t> 2 </a:t>
            </a:r>
            <a:r>
              <a:rPr lang="en-US" sz="3200" dirty="0" err="1" smtClean="0">
                <a:solidFill>
                  <a:srgbClr val="C00000"/>
                </a:solidFill>
              </a:rPr>
              <a:t>câu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hỏi</a:t>
            </a:r>
            <a:r>
              <a:rPr lang="en-US" sz="3200" dirty="0" smtClean="0">
                <a:solidFill>
                  <a:srgbClr val="C00000"/>
                </a:solidFill>
              </a:rPr>
              <a:t>:</a:t>
            </a:r>
          </a:p>
          <a:p>
            <a:endParaRPr lang="en-US" sz="32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hệ</a:t>
            </a:r>
            <a:r>
              <a:rPr lang="en-US" sz="3200" dirty="0" smtClean="0"/>
              <a:t> </a:t>
            </a:r>
            <a:r>
              <a:rPr lang="en-US" sz="3200" dirty="0" err="1" smtClean="0"/>
              <a:t>mặt</a:t>
            </a:r>
            <a:r>
              <a:rPr lang="en-US" sz="3200" dirty="0" smtClean="0"/>
              <a:t> </a:t>
            </a:r>
            <a:r>
              <a:rPr lang="en-US" sz="3200" dirty="0" err="1" smtClean="0"/>
              <a:t>trời</a:t>
            </a:r>
            <a:r>
              <a:rPr lang="en-US" sz="3200" dirty="0" smtClean="0"/>
              <a:t> </a:t>
            </a:r>
            <a:r>
              <a:rPr lang="en-US" sz="3200" dirty="0" err="1" smtClean="0"/>
              <a:t>hành</a:t>
            </a:r>
            <a:r>
              <a:rPr lang="en-US" sz="3200" dirty="0" smtClean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sự</a:t>
            </a:r>
            <a:r>
              <a:rPr lang="en-US" sz="3200" dirty="0" smtClean="0"/>
              <a:t> </a:t>
            </a:r>
            <a:r>
              <a:rPr lang="en-US" sz="3200" dirty="0" err="1" smtClean="0"/>
              <a:t>sống</a:t>
            </a:r>
            <a:r>
              <a:rPr lang="en-US" sz="3200" dirty="0" smtClean="0"/>
              <a:t>?</a:t>
            </a:r>
          </a:p>
          <a:p>
            <a:pPr marL="342900" indent="-342900"/>
            <a:r>
              <a:rPr lang="en-US" sz="3200" dirty="0" smtClean="0"/>
              <a:t>2. </a:t>
            </a:r>
            <a:r>
              <a:rPr lang="en-US" sz="3200" dirty="0" err="1" smtClean="0"/>
              <a:t>Chúng</a:t>
            </a:r>
            <a:r>
              <a:rPr lang="en-US" sz="3200" dirty="0" smtClean="0"/>
              <a:t> </a:t>
            </a:r>
            <a:r>
              <a:rPr lang="en-US" sz="3200" dirty="0" err="1" smtClean="0"/>
              <a:t>ta</a:t>
            </a:r>
            <a:r>
              <a:rPr lang="en-US" sz="3200" dirty="0" smtClean="0"/>
              <a:t> </a:t>
            </a:r>
            <a:r>
              <a:rPr lang="en-US" sz="3200" dirty="0" err="1" smtClean="0"/>
              <a:t>phải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giữu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dirty="0" err="1" smtClean="0"/>
              <a:t>trái</a:t>
            </a:r>
            <a:r>
              <a:rPr lang="en-US" sz="3200" dirty="0" smtClean="0"/>
              <a:t> </a:t>
            </a:r>
            <a:r>
              <a:rPr lang="en-US" sz="3200" dirty="0" err="1" smtClean="0"/>
              <a:t>đất</a:t>
            </a:r>
            <a:r>
              <a:rPr lang="en-US" sz="3200" dirty="0" smtClean="0"/>
              <a:t> </a:t>
            </a:r>
            <a:r>
              <a:rPr lang="en-US" sz="3200" dirty="0" err="1" smtClean="0"/>
              <a:t>luôn</a:t>
            </a:r>
            <a:r>
              <a:rPr lang="en-US" sz="3200" dirty="0" smtClean="0"/>
              <a:t> </a:t>
            </a:r>
            <a:r>
              <a:rPr lang="en-US" sz="3200" dirty="0" err="1" smtClean="0"/>
              <a:t>xanh</a:t>
            </a:r>
            <a:r>
              <a:rPr lang="en-US" sz="3200" dirty="0" smtClean="0"/>
              <a:t> – </a:t>
            </a:r>
            <a:r>
              <a:rPr lang="en-US" sz="3200" dirty="0" err="1" smtClean="0"/>
              <a:t>sạch</a:t>
            </a:r>
            <a:r>
              <a:rPr lang="en-US" sz="3200" dirty="0" smtClean="0"/>
              <a:t> – </a:t>
            </a:r>
            <a:r>
              <a:rPr lang="en-US" sz="3200" dirty="0" err="1" smtClean="0"/>
              <a:t>đẹp</a:t>
            </a:r>
            <a:r>
              <a:rPr lang="en-US" sz="3200" dirty="0" smtClean="0"/>
              <a:t>?</a:t>
            </a:r>
          </a:p>
          <a:p>
            <a:pPr marL="342900" indent="-342900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F:\Tu lieu day hoc\Tu lieu BKim\TuLieuSGK\Tieu hoc\Lop 3\Tu nhien - Xa hoi 3\tnxh3tr117h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00088"/>
            <a:ext cx="64008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AutoShape 3"/>
          <p:cNvSpPr>
            <a:spLocks noChangeArrowheads="1"/>
          </p:cNvSpPr>
          <p:nvPr/>
        </p:nvSpPr>
        <p:spPr bwMode="auto">
          <a:xfrm>
            <a:off x="7886700" y="2743200"/>
            <a:ext cx="1257300" cy="415925"/>
          </a:xfrm>
          <a:prstGeom prst="wedgeRectCallout">
            <a:avLst>
              <a:gd name="adj1" fmla="val -475409"/>
              <a:gd name="adj2" fmla="val 136604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0000CC"/>
                </a:solidFill>
                <a:latin typeface="+mj-lt"/>
                <a:cs typeface="Arial" pitchFamily="34" charset="0"/>
              </a:rPr>
              <a:t>BIỂN</a:t>
            </a:r>
            <a:r>
              <a:rPr lang="en-US" sz="2000" dirty="0">
                <a:solidFill>
                  <a:srgbClr val="0000CC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147460" name="AutoShape 4"/>
          <p:cNvSpPr>
            <a:spLocks noChangeArrowheads="1"/>
          </p:cNvSpPr>
          <p:nvPr/>
        </p:nvSpPr>
        <p:spPr bwMode="auto">
          <a:xfrm>
            <a:off x="7086600" y="3721100"/>
            <a:ext cx="2057400" cy="617538"/>
          </a:xfrm>
          <a:prstGeom prst="wedgeRectCallout">
            <a:avLst>
              <a:gd name="adj1" fmla="val -213456"/>
              <a:gd name="adj2" fmla="val 59822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0000CC"/>
                </a:solidFill>
                <a:latin typeface="+mj-lt"/>
                <a:cs typeface="Arial" pitchFamily="34" charset="0"/>
              </a:rPr>
              <a:t>ĐẤT LIỀN </a:t>
            </a:r>
          </a:p>
        </p:txBody>
      </p:sp>
      <p:sp>
        <p:nvSpPr>
          <p:cNvPr id="147461" name="AutoShape 5"/>
          <p:cNvSpPr>
            <a:spLocks noChangeArrowheads="1"/>
          </p:cNvSpPr>
          <p:nvPr/>
        </p:nvSpPr>
        <p:spPr bwMode="auto">
          <a:xfrm>
            <a:off x="6654800" y="5741988"/>
            <a:ext cx="1219200" cy="838200"/>
          </a:xfrm>
          <a:prstGeom prst="wedgeRectCallout">
            <a:avLst>
              <a:gd name="adj1" fmla="val -310596"/>
              <a:gd name="adj2" fmla="val 73544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0000CC"/>
                </a:solidFill>
                <a:latin typeface="+mj-lt"/>
                <a:cs typeface="Arial" pitchFamily="34" charset="0"/>
              </a:rPr>
              <a:t>NAM</a:t>
            </a:r>
            <a:r>
              <a:rPr lang="en-US" sz="2000" dirty="0">
                <a:solidFill>
                  <a:srgbClr val="0000CC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+mj-lt"/>
                <a:cs typeface="Arial" pitchFamily="34" charset="0"/>
              </a:rPr>
              <a:t>CỰC </a:t>
            </a:r>
          </a:p>
        </p:txBody>
      </p:sp>
      <p:sp>
        <p:nvSpPr>
          <p:cNvPr id="147462" name="AutoShape 6"/>
          <p:cNvSpPr>
            <a:spLocks noChangeArrowheads="1"/>
          </p:cNvSpPr>
          <p:nvPr/>
        </p:nvSpPr>
        <p:spPr bwMode="auto">
          <a:xfrm flipH="1">
            <a:off x="6858000" y="152400"/>
            <a:ext cx="2057400" cy="533400"/>
          </a:xfrm>
          <a:prstGeom prst="wedgeRectCallout">
            <a:avLst>
              <a:gd name="adj1" fmla="val 245253"/>
              <a:gd name="adj2" fmla="val 325944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0000CC"/>
                </a:solidFill>
                <a:latin typeface="+mj-lt"/>
                <a:cs typeface="Arial" pitchFamily="34" charset="0"/>
              </a:rPr>
              <a:t>BẮC</a:t>
            </a:r>
            <a:r>
              <a:rPr lang="en-US" sz="2000" dirty="0">
                <a:solidFill>
                  <a:srgbClr val="0000CC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+mj-lt"/>
                <a:cs typeface="Arial" pitchFamily="34" charset="0"/>
              </a:rPr>
              <a:t>CỰC 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gray">
          <a:xfrm rot="8819336">
            <a:off x="8391525" y="4905375"/>
            <a:ext cx="473075" cy="25082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>
            <a:flatTx/>
          </a:bodyPr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1</a:t>
            </a:r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gray">
          <a:xfrm rot="8819336">
            <a:off x="8401050" y="5438775"/>
            <a:ext cx="473075" cy="252413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>
            <a:flatTx/>
          </a:bodyPr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2</a:t>
            </a:r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gray">
          <a:xfrm rot="8819336">
            <a:off x="8382000" y="5965825"/>
            <a:ext cx="473075" cy="252413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>
            <a:flatTx/>
          </a:bodyPr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3</a:t>
            </a:r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gray">
          <a:xfrm rot="8819336">
            <a:off x="8458200" y="6454775"/>
            <a:ext cx="473075" cy="250825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>
            <a:flatTx/>
          </a:bodyPr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7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46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7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4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7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46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7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466"/>
                  </p:tgtEl>
                </p:cond>
              </p:nextCondLst>
            </p:seq>
          </p:childTnLst>
        </p:cTn>
      </p:par>
    </p:tnLst>
    <p:bldLst>
      <p:bldP spid="147459" grpId="0" animBg="1"/>
      <p:bldP spid="147460" grpId="0" animBg="1"/>
      <p:bldP spid="147461" grpId="0" animBg="1"/>
      <p:bldP spid="147462" grpId="0" animBg="1"/>
      <p:bldP spid="147463" grpId="0" animBg="1"/>
      <p:bldP spid="147464" grpId="0" animBg="1"/>
      <p:bldP spid="147465" grpId="0" animBg="1"/>
      <p:bldP spid="1474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" y="2681288"/>
            <a:ext cx="1392238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8" y="3243263"/>
            <a:ext cx="18161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3163"/>
            <a:ext cx="2090738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73550"/>
            <a:ext cx="2057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463" y="4486275"/>
            <a:ext cx="20335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0650" y="4508500"/>
            <a:ext cx="19304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0700" y="4486275"/>
            <a:ext cx="15303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90713" y="2938463"/>
            <a:ext cx="4343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9738" y="234950"/>
            <a:ext cx="1512887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23075" y="1260475"/>
            <a:ext cx="22685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29425" y="1712913"/>
            <a:ext cx="20510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29425" y="1736725"/>
            <a:ext cx="2303463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6263" y="1512888"/>
            <a:ext cx="3878262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Cov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24250" y="2378075"/>
            <a:ext cx="17589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9" descr="http://upload.wikimedia.org/wikipedia/commons/thumb/5/56/Mars_Valles_Marineris.jpeg/250px-Mars_Valles_Marineris.jpe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650999"/>
            <a:ext cx="1030287" cy="1030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3" descr="http://k14.vcmedia.vn/Images/Uploaded/Share/2010/10/24/9a52510201001Mercury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159" y="4838845"/>
            <a:ext cx="2901084" cy="2019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F:\Tu lieu day hoc\Tu lieu BKim\TuLieuSGK\Tieu hoc\Lop 3\Tu nhien - Xa hoi 3\tnxh3tr117h0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38" y="-19883"/>
            <a:ext cx="1668500" cy="1620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5" descr="http://petrotimes.vn/stores/news_dataimages/lemaiphuong/112012/20/14/Penguins_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3494088"/>
            <a:ext cx="2758843" cy="2023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4038600" cy="2737273"/>
          </a:xfrm>
        </p:spPr>
      </p:pic>
      <p:pic>
        <p:nvPicPr>
          <p:cNvPr id="19" name="Content Placeholder 1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008"/>
            <a:ext cx="3960440" cy="2880319"/>
          </a:xfrm>
        </p:spPr>
      </p:pic>
      <p:pic>
        <p:nvPicPr>
          <p:cNvPr id="20" name="Content Placeholder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19" y="3068960"/>
            <a:ext cx="3710474" cy="3645024"/>
          </a:xfrm>
          <a:prstGeom prst="rect">
            <a:avLst/>
          </a:prstGeom>
        </p:spPr>
      </p:pic>
      <p:pic>
        <p:nvPicPr>
          <p:cNvPr id="21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19" y="476673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1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ái Đất Này Là Của Chúng Mình - Bảo An ft Phi Long [Official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457200"/>
            <a:ext cx="84582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b" descr="http://www.look.yeah1.com/albums/userpics/1213467/Giant_Catfish3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769080" y="228600"/>
            <a:ext cx="407012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gb" descr="http://netvietnam.files.wordpress.com/2009/02/hinhanh-netvietnam17-0001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304800" y="228600"/>
            <a:ext cx="441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4038600" cy="302895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8680"/>
            <a:ext cx="4038600" cy="3024336"/>
          </a:xfr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3" y="3798755"/>
            <a:ext cx="3992969" cy="2693714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98755"/>
            <a:ext cx="4038600" cy="26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52400" y="304800"/>
            <a:ext cx="8839200" cy="2971800"/>
            <a:chOff x="240" y="3216"/>
            <a:chExt cx="5424" cy="1008"/>
          </a:xfrm>
        </p:grpSpPr>
        <p:pic>
          <p:nvPicPr>
            <p:cNvPr id="3" name="imgb" descr="http://i216.photobucket.com/albums/cc169/winter_angel225/dandelion_big.jpg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3004" y="3216"/>
              <a:ext cx="1352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7" descr="sbb29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64" y="3216"/>
              <a:ext cx="1200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imgb" descr="http://www.tienphong.vn/ImageHandler.ashx?ThumbnailID=4424&amp;Width=650"/>
            <p:cNvPicPr>
              <a:picLocks noChangeAspect="1" noChangeArrowheads="1"/>
            </p:cNvPicPr>
            <p:nvPr/>
          </p:nvPicPr>
          <p:blipFill>
            <a:blip r:embed="rId6" r:link="rId7"/>
            <a:srcRect/>
            <a:stretch>
              <a:fillRect/>
            </a:stretch>
          </p:blipFill>
          <p:spPr bwMode="auto">
            <a:xfrm>
              <a:off x="240" y="3216"/>
              <a:ext cx="1296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gb" descr="http://www.vinabooking.vn/uploads/bentre/San_chim_Vam_H.jpg"/>
            <p:cNvPicPr>
              <a:picLocks noChangeAspect="1" noChangeArrowheads="1"/>
            </p:cNvPicPr>
            <p:nvPr/>
          </p:nvPicPr>
          <p:blipFill>
            <a:blip r:embed="rId8" r:link="rId9"/>
            <a:srcRect/>
            <a:stretch>
              <a:fillRect/>
            </a:stretch>
          </p:blipFill>
          <p:spPr bwMode="auto">
            <a:xfrm>
              <a:off x="1602" y="3216"/>
              <a:ext cx="1302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Content Placeholder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34" y="3429000"/>
            <a:ext cx="4369265" cy="3276600"/>
          </a:xfrm>
          <a:prstGeom prst="rect">
            <a:avLst/>
          </a:prstGeom>
        </p:spPr>
      </p:pic>
      <p:pic>
        <p:nvPicPr>
          <p:cNvPr id="8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05200"/>
            <a:ext cx="4277544" cy="31241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plxh.vcmedia.vn/Images/Uploaded/Share/2010/07/27/P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2" y="304800"/>
            <a:ext cx="4312498" cy="457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838200" y="5302250"/>
            <a:ext cx="3529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Yuri Gagarin và Phạm Tuân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67" y="304800"/>
            <a:ext cx="4202545" cy="457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5181600" y="5276850"/>
            <a:ext cx="3529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Nhà du hành vũ trụ  trong trang phục hỗ trợ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710" y="1066800"/>
            <a:ext cx="8229600" cy="4038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ts val="4100"/>
              </a:lnSpc>
              <a:defRPr/>
            </a:pPr>
            <a:r>
              <a:rPr lang="en-US" sz="3200" b="1" dirty="0"/>
              <a:t>- </a:t>
            </a:r>
            <a:r>
              <a:rPr lang="vi-VN" sz="3200" b="1" dirty="0"/>
              <a:t>Trái Đất có khoảng cách trung bình tới Mặt Trời là 149.599.870km. </a:t>
            </a:r>
            <a:endParaRPr lang="en-US" sz="3200" b="1" dirty="0"/>
          </a:p>
          <a:p>
            <a:pPr algn="just">
              <a:lnSpc>
                <a:spcPts val="4100"/>
              </a:lnSpc>
              <a:defRPr/>
            </a:pPr>
            <a:r>
              <a:rPr lang="en-US" sz="3200" b="1" dirty="0"/>
              <a:t>- </a:t>
            </a:r>
            <a:r>
              <a:rPr lang="vi-VN" sz="3200" b="1" dirty="0"/>
              <a:t>Nhiệt độ trung bình của Trái Đất là 12</a:t>
            </a:r>
            <a:r>
              <a:rPr lang="vi-VN" sz="3200" b="1" baseline="30000" dirty="0"/>
              <a:t>0</a:t>
            </a:r>
            <a:r>
              <a:rPr lang="vi-VN" sz="3200" b="1" dirty="0"/>
              <a:t>C</a:t>
            </a:r>
            <a:r>
              <a:rPr lang="en-US" sz="3200" b="1" dirty="0"/>
              <a:t>.</a:t>
            </a:r>
            <a:r>
              <a:rPr lang="vi-VN" sz="3200" b="1" dirty="0"/>
              <a:t> </a:t>
            </a:r>
            <a:endParaRPr lang="en-US" sz="3200" b="1" dirty="0"/>
          </a:p>
          <a:p>
            <a:pPr algn="just">
              <a:lnSpc>
                <a:spcPts val="4100"/>
              </a:lnSpc>
              <a:defRPr/>
            </a:pPr>
            <a:r>
              <a:rPr lang="en-US" sz="3200" b="1" dirty="0"/>
              <a:t>- </a:t>
            </a:r>
            <a:r>
              <a:rPr lang="vi-VN" sz="3200" b="1" dirty="0"/>
              <a:t>Trái Đất là hành tinh duy nhất có sự sống.</a:t>
            </a:r>
            <a:endParaRPr lang="en-US" sz="3200" b="1" dirty="0"/>
          </a:p>
        </p:txBody>
      </p:sp>
      <p:sp>
        <p:nvSpPr>
          <p:cNvPr id="4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25896" y="0"/>
            <a:ext cx="8718104" cy="6839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cs"/>
            </a:endParaRPr>
          </a:p>
        </p:txBody>
      </p:sp>
      <p:sp>
        <p:nvSpPr>
          <p:cNvPr id="20488" name="AutoShape 2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9525" y="0"/>
            <a:ext cx="806450" cy="684213"/>
          </a:xfrm>
          <a:prstGeom prst="ribbon2">
            <a:avLst>
              <a:gd name="adj1" fmla="val 16667"/>
              <a:gd name="adj2" fmla="val 50000"/>
            </a:avLst>
          </a:prstGeom>
          <a:gradFill rotWithShape="1">
            <a:gsLst>
              <a:gs pos="0">
                <a:srgbClr val="764718"/>
              </a:gs>
              <a:gs pos="100000">
                <a:srgbClr val="FF9933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15975" y="25400"/>
            <a:ext cx="7153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Trái </a:t>
            </a:r>
            <a:r>
              <a:rPr lang="vi-VN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đất</a:t>
            </a: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là hành tinh có sự sống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525" y="0"/>
            <a:ext cx="913447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ậu quả Ô nhiễm môi trường 11A1 THPT Nguyễn Trãi Bình DươngTÚI VẢI KHÔNG DỆT CMYK CHUNG TAY BẢ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838200"/>
            <a:ext cx="80772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5450" y="838200"/>
            <a:ext cx="83375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Trái Đất chuyển động quanh Mặt Trời nên được gọi là hành tinh.</a:t>
            </a:r>
          </a:p>
          <a:p>
            <a:pPr marL="0" marR="0" lvl="0" indent="0" algn="just" defTabSz="914400" rtl="0" eaLnBrk="1" fontAlgn="auto" latinLnBrk="0" hangingPunct="1">
              <a:lnSpc>
                <a:spcPts val="3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 8 hành tinh không ngừng chuyển động quanh Mặt Trời, chúng cùng với Mặt Trời tạo thành hệ Mặt Trời.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3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hệ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Mặt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Đất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hành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sống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676400" y="3276600"/>
            <a:ext cx="6267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CC0066"/>
                </a:solidFill>
                <a:latin typeface="Times New Roman" pitchFamily="18" charset="0"/>
              </a:rPr>
              <a:t>Giữ môi trường xanh - sạch - đẹp</a:t>
            </a:r>
          </a:p>
        </p:txBody>
      </p:sp>
      <p:pic>
        <p:nvPicPr>
          <p:cNvPr id="22531" name="Picture 18" descr="http://123nhadat.vn/uploads/raovat/rv_1402453502_thumb745x326.395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" y="152400"/>
            <a:ext cx="41433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0" descr="http://dulichkinhdo.com.vn/wp-content/uploads/nhung-bai-bien-tuyet-dep-o-pattaya-2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5338" y="152400"/>
            <a:ext cx="43862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2" descr="http://baolamdong.vn/dataimages/201208/original/images796928_HS_trong_ru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425" y="3900488"/>
            <a:ext cx="4143375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4" descr="http://baodaklak.vn/dataimages/201311/original/images897292_anh_kem_bai_nang_cao___thuc..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6925" y="3900488"/>
            <a:ext cx="438467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1868488" y="3028950"/>
            <a:ext cx="5353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CC0066"/>
                </a:solidFill>
                <a:latin typeface="Times New Roman" pitchFamily="18" charset="0"/>
              </a:rPr>
              <a:t>Lao động bảo vệ môi trường</a:t>
            </a:r>
          </a:p>
        </p:txBody>
      </p:sp>
      <p:pic>
        <p:nvPicPr>
          <p:cNvPr id="23555" name="Picture 18" descr="http://baoquangngai.vn/dataimages/200909/original/images256303_P1070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1525" y="200025"/>
            <a:ext cx="424656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0" descr="http://media.tinmoitruong.vn/public/media/media/picture/06/tuoit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6688"/>
            <a:ext cx="40386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2" descr="http://cadn.com.vn/data_news/Image/2013/th9/ng13/h12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76650"/>
            <a:ext cx="40386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4" descr="http://vimoitruong.vn/files/images/T12014/14/bao-ve-moi-truong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1525" y="3676650"/>
            <a:ext cx="4246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304800" y="65088"/>
            <a:ext cx="8610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CC0066"/>
                </a:solidFill>
                <a:latin typeface="Times New Roman" pitchFamily="18" charset="0"/>
              </a:rPr>
              <a:t>Tuyên truyền để cho mọi người cùng tham gia bảo vệ môi trường </a:t>
            </a:r>
          </a:p>
        </p:txBody>
      </p:sp>
      <p:pic>
        <p:nvPicPr>
          <p:cNvPr id="24579" name="Picture 19" descr="http://doantnls.vn/userfiles/image/truyen%20truyen%20bao%20ve%20moi%20tru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3" y="1165225"/>
            <a:ext cx="4027487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1" descr="http://i749.photobucket.com/albums/xx137/truongc3binhson/thi%20ve%20tranh%20bien%20dao%20tren%20may%20tinh/12c2_zps499c86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100" y="1146175"/>
            <a:ext cx="4422775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3" descr="http://vov.vn/Uploaded/haphuong/2013_04_21/IMG_2666%20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051300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292100"/>
            <a:ext cx="3505200" cy="5857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KẾT LUẬN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67710" y="1066800"/>
            <a:ext cx="8229600" cy="4953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hệ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Mặt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Trời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Trái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Đất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hành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tinh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sự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sống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Sự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sống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khắp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ở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mọi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nơi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trên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Trái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Đất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just"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Mỗi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chúng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ta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ai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ai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cũng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phải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trách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nhiệm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gìn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bảo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vệ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sự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sống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trên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just"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Trái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Đất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đó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cũng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chính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bảo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vệ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sự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sống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chúng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ta.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43" name="Picture 1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2514600"/>
            <a:ext cx="1212850" cy="3154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4821" name="WordArt 23"/>
          <p:cNvSpPr>
            <a:spLocks noChangeArrowheads="1" noChangeShapeType="1" noTextEdit="1"/>
          </p:cNvSpPr>
          <p:nvPr/>
        </p:nvSpPr>
        <p:spPr bwMode="auto">
          <a:xfrm rot="-1147083">
            <a:off x="-280" y="509164"/>
            <a:ext cx="3146425" cy="65576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40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</a:rPr>
              <a:t>BẮT BÓNG</a:t>
            </a:r>
          </a:p>
        </p:txBody>
      </p:sp>
      <p:sp>
        <p:nvSpPr>
          <p:cNvPr id="26628" name="Cloud"/>
          <p:cNvSpPr>
            <a:spLocks noChangeAspect="1" noEditPoints="1" noChangeArrowheads="1"/>
          </p:cNvSpPr>
          <p:nvPr/>
        </p:nvSpPr>
        <p:spPr bwMode="auto">
          <a:xfrm>
            <a:off x="3124200" y="304800"/>
            <a:ext cx="2743200" cy="457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629" name="Cloud"/>
          <p:cNvSpPr>
            <a:spLocks noChangeAspect="1" noEditPoints="1" noChangeArrowheads="1"/>
          </p:cNvSpPr>
          <p:nvPr/>
        </p:nvSpPr>
        <p:spPr bwMode="auto">
          <a:xfrm>
            <a:off x="5257800" y="609600"/>
            <a:ext cx="2209800" cy="4206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630" name="Cloud"/>
          <p:cNvSpPr>
            <a:spLocks noChangeAspect="1" noEditPoints="1" noChangeArrowheads="1"/>
          </p:cNvSpPr>
          <p:nvPr/>
        </p:nvSpPr>
        <p:spPr bwMode="auto">
          <a:xfrm>
            <a:off x="7010400" y="152400"/>
            <a:ext cx="2133600" cy="609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46439" name="Picture 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200400"/>
            <a:ext cx="1235075" cy="2867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6440" name="Picture 8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914400"/>
            <a:ext cx="985838" cy="2795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6441" name="Picture 9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2895600"/>
            <a:ext cx="1112838" cy="3011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6442" name="Picture 10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219200"/>
            <a:ext cx="1166813" cy="342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6635" name="Picture 103" descr="xsgs_900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678363"/>
            <a:ext cx="8096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01" descr="xsgs_900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34375" y="4678363"/>
            <a:ext cx="8096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36" descr="etoile filante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38100" y="5907088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36" descr="etoile filante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7083425" y="5854700"/>
            <a:ext cx="2552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ction Button: Home 1">
            <a:hlinkClick r:id="rId15" action="ppaction://hlinksldjump" highlightClick="1"/>
          </p:cNvPr>
          <p:cNvSpPr/>
          <p:nvPr/>
        </p:nvSpPr>
        <p:spPr>
          <a:xfrm>
            <a:off x="8334375" y="4046538"/>
            <a:ext cx="784225" cy="587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0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0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6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43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6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4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6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44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6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44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6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44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AutoShape 2"/>
          <p:cNvSpPr>
            <a:spLocks noChangeArrowheads="1"/>
          </p:cNvSpPr>
          <p:nvPr/>
        </p:nvSpPr>
        <p:spPr bwMode="auto">
          <a:xfrm>
            <a:off x="152400" y="609600"/>
            <a:ext cx="2590800" cy="1447800"/>
          </a:xfrm>
          <a:prstGeom prst="irregularSeal2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C©u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hái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1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00200" y="742950"/>
            <a:ext cx="57912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600">
              <a:solidFill>
                <a:srgbClr val="FFFF66"/>
              </a:solidFill>
              <a:latin typeface=".VnBahamasB" pitchFamily="34" charset="0"/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304800" y="2133600"/>
            <a:ext cx="853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Arial" charset="0"/>
              </a:rPr>
              <a:t>Quan sát hình ảnh bên d</a:t>
            </a:r>
            <a:r>
              <a:rPr lang="vi-VN" sz="2400" b="1">
                <a:solidFill>
                  <a:srgbClr val="C00000"/>
                </a:solidFill>
                <a:latin typeface="Arial" charset="0"/>
              </a:rPr>
              <a:t>ưới</a:t>
            </a:r>
            <a:r>
              <a:rPr lang="en-US" sz="2400" b="1">
                <a:solidFill>
                  <a:srgbClr val="C00000"/>
                </a:solidFill>
                <a:latin typeface="Arial" charset="0"/>
              </a:rPr>
              <a:t> và cho biết </a:t>
            </a:r>
            <a:r>
              <a:rPr lang="vi-VN" sz="2400" b="1">
                <a:solidFill>
                  <a:srgbClr val="C00000"/>
                </a:solidFill>
                <a:latin typeface="Arial" charset="0"/>
              </a:rPr>
              <a:t>đâ</a:t>
            </a:r>
            <a:r>
              <a:rPr lang="en-US" sz="2400" b="1">
                <a:solidFill>
                  <a:srgbClr val="C00000"/>
                </a:solidFill>
                <a:latin typeface="Arial" charset="0"/>
              </a:rPr>
              <a:t>u là Trái Đất.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7696200" y="796925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0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7696200" y="796925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1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7696200" y="796925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2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7696200" y="796925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3</a:t>
            </a: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7696200" y="796925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4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7696200" y="796925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5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7696200" y="796925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6</a:t>
            </a:r>
          </a:p>
        </p:txBody>
      </p:sp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7696200" y="796925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7</a:t>
            </a:r>
          </a:p>
        </p:txBody>
      </p:sp>
      <p:sp>
        <p:nvSpPr>
          <p:cNvPr id="147472" name="Text Box 16"/>
          <p:cNvSpPr txBox="1">
            <a:spLocks noChangeArrowheads="1"/>
          </p:cNvSpPr>
          <p:nvPr/>
        </p:nvSpPr>
        <p:spPr bwMode="auto">
          <a:xfrm>
            <a:off x="7696200" y="796925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8</a:t>
            </a:r>
          </a:p>
        </p:txBody>
      </p:sp>
      <p:sp>
        <p:nvSpPr>
          <p:cNvPr id="147473" name="Text Box 17"/>
          <p:cNvSpPr txBox="1">
            <a:spLocks noChangeArrowheads="1"/>
          </p:cNvSpPr>
          <p:nvPr/>
        </p:nvSpPr>
        <p:spPr bwMode="auto">
          <a:xfrm>
            <a:off x="7696200" y="796925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9</a:t>
            </a:r>
          </a:p>
        </p:txBody>
      </p:sp>
      <p:sp>
        <p:nvSpPr>
          <p:cNvPr id="147474" name="Text Box 18"/>
          <p:cNvSpPr txBox="1">
            <a:spLocks noChangeArrowheads="1"/>
          </p:cNvSpPr>
          <p:nvPr/>
        </p:nvSpPr>
        <p:spPr bwMode="auto">
          <a:xfrm>
            <a:off x="7696200" y="8382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.VnBahamasBH" pitchFamily="34" charset="0"/>
              </a:rPr>
              <a:t>10</a:t>
            </a:r>
          </a:p>
        </p:txBody>
      </p:sp>
      <p:sp>
        <p:nvSpPr>
          <p:cNvPr id="147475" name="Text Box 19"/>
          <p:cNvSpPr txBox="1">
            <a:spLocks noChangeArrowheads="1"/>
          </p:cNvSpPr>
          <p:nvPr/>
        </p:nvSpPr>
        <p:spPr bwMode="auto">
          <a:xfrm>
            <a:off x="4114800" y="1127125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FF66"/>
                </a:solidFill>
                <a:latin typeface=".VnBahamasBH" pitchFamily="34" charset="0"/>
              </a:rPr>
              <a:t>B¾t ®Çu</a:t>
            </a:r>
          </a:p>
        </p:txBody>
      </p:sp>
      <p:sp>
        <p:nvSpPr>
          <p:cNvPr id="147476" name="Text Box 20"/>
          <p:cNvSpPr txBox="1">
            <a:spLocks noChangeArrowheads="1"/>
          </p:cNvSpPr>
          <p:nvPr/>
        </p:nvSpPr>
        <p:spPr bwMode="auto">
          <a:xfrm>
            <a:off x="4114800" y="1122363"/>
            <a:ext cx="1905000" cy="528637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FF66"/>
                </a:solidFill>
                <a:latin typeface=".VnBahamasBH" pitchFamily="34" charset="0"/>
              </a:rPr>
              <a:t>HÕt giê</a:t>
            </a:r>
          </a:p>
        </p:txBody>
      </p:sp>
      <p:sp>
        <p:nvSpPr>
          <p:cNvPr id="27666" name="Rectangle 22"/>
          <p:cNvSpPr>
            <a:spLocks noChangeArrowheads="1"/>
          </p:cNvSpPr>
          <p:nvPr/>
        </p:nvSpPr>
        <p:spPr bwMode="auto">
          <a:xfrm>
            <a:off x="304800" y="2057400"/>
            <a:ext cx="8534400" cy="4648200"/>
          </a:xfrm>
          <a:prstGeom prst="rect">
            <a:avLst/>
          </a:prstGeom>
          <a:noFill/>
          <a:ln w="88900" cmpd="thickThin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480" name="Rectangle 2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FFFF00"/>
                </a:solidFill>
                <a:latin typeface=".VnTifani HeavyH" pitchFamily="34" charset="0"/>
              </a:rPr>
              <a:t>Trß</a:t>
            </a:r>
            <a:r>
              <a:rPr lang="en-US" sz="4000" b="1" dirty="0">
                <a:solidFill>
                  <a:srgbClr val="FFFF00"/>
                </a:solidFill>
                <a:latin typeface=".VnTifani HeavyH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Tifani HeavyH" pitchFamily="34" charset="0"/>
              </a:rPr>
              <a:t>ch¬I</a:t>
            </a:r>
            <a:r>
              <a:rPr lang="en-US" sz="4000" b="1" dirty="0">
                <a:solidFill>
                  <a:srgbClr val="FFFF00"/>
                </a:solidFill>
                <a:latin typeface=".VnTifani HeavyH" pitchFamily="34" charset="0"/>
              </a:rPr>
              <a:t> b¾t </a:t>
            </a:r>
            <a:r>
              <a:rPr lang="en-US" sz="4000" b="1" dirty="0" err="1">
                <a:solidFill>
                  <a:srgbClr val="FFFF00"/>
                </a:solidFill>
                <a:latin typeface=".VnTifani HeavyH" pitchFamily="34" charset="0"/>
              </a:rPr>
              <a:t>bãng</a:t>
            </a:r>
            <a:endParaRPr lang="en-US" sz="4000" b="1" dirty="0">
              <a:solidFill>
                <a:srgbClr val="FFFF00"/>
              </a:solidFill>
              <a:latin typeface=".VnTifani HeavyH" pitchFamily="34" charset="0"/>
            </a:endParaRPr>
          </a:p>
        </p:txBody>
      </p:sp>
      <p:sp>
        <p:nvSpPr>
          <p:cNvPr id="2" name="Action Button: Home 1">
            <a:hlinkClick r:id="rId6" action="ppaction://hlinksldjump" highlightClick="1"/>
          </p:cNvPr>
          <p:cNvSpPr/>
          <p:nvPr/>
        </p:nvSpPr>
        <p:spPr>
          <a:xfrm>
            <a:off x="8153400" y="6070431"/>
            <a:ext cx="609600" cy="533400"/>
          </a:xfrm>
          <a:prstGeom prst="actionButtonHome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04800" y="6096000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Trái Đất là hành tinh thứ 3 trong hệ mặt trời</a:t>
            </a:r>
          </a:p>
        </p:txBody>
      </p:sp>
      <p:pic>
        <p:nvPicPr>
          <p:cNvPr id="27674" name="Picture 2" descr="http://d.violet.vn/uploads/resources/614/2525274/Phan%20Thi%20Thuy%20Dinh(TU3A_k.09-13)-Trai%20Dat%20la%20mot%20hanh%20tinh%20chuyen%20dong%20quanh%20he%20Mat%20Troi/Data/solar-syste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2611438"/>
            <a:ext cx="4887913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4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animBg="1"/>
      <p:bldP spid="147458" grpId="1" animBg="1"/>
      <p:bldP spid="147460" grpId="0"/>
      <p:bldP spid="147460" grpId="1"/>
      <p:bldP spid="147464" grpId="0" animBg="1"/>
      <p:bldP spid="147464" grpId="1" animBg="1"/>
      <p:bldP spid="147465" grpId="0" animBg="1"/>
      <p:bldP spid="147465" grpId="1" animBg="1"/>
      <p:bldP spid="147466" grpId="0" animBg="1"/>
      <p:bldP spid="147466" grpId="1" animBg="1"/>
      <p:bldP spid="147467" grpId="0" animBg="1"/>
      <p:bldP spid="147467" grpId="1" animBg="1"/>
      <p:bldP spid="147468" grpId="0" animBg="1"/>
      <p:bldP spid="147468" grpId="1" animBg="1"/>
      <p:bldP spid="147469" grpId="0" animBg="1"/>
      <p:bldP spid="147469" grpId="1" animBg="1"/>
      <p:bldP spid="147470" grpId="0" animBg="1"/>
      <p:bldP spid="147470" grpId="1" animBg="1"/>
      <p:bldP spid="147471" grpId="0" animBg="1"/>
      <p:bldP spid="147471" grpId="1" animBg="1"/>
      <p:bldP spid="147472" grpId="0" animBg="1"/>
      <p:bldP spid="147472" grpId="1" animBg="1"/>
      <p:bldP spid="147473" grpId="0" animBg="1"/>
      <p:bldP spid="147473" grpId="1" animBg="1"/>
      <p:bldP spid="147474" grpId="0" animBg="1"/>
      <p:bldP spid="147474" grpId="1" animBg="1"/>
      <p:bldP spid="147475" grpId="0" animBg="1"/>
      <p:bldP spid="147476" grpId="0" animBg="1"/>
      <p:bldP spid="26" grpId="0"/>
      <p:bldP spid="26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AutoShape 2"/>
          <p:cNvSpPr>
            <a:spLocks noChangeArrowheads="1"/>
          </p:cNvSpPr>
          <p:nvPr/>
        </p:nvSpPr>
        <p:spPr bwMode="auto">
          <a:xfrm>
            <a:off x="0" y="914400"/>
            <a:ext cx="2743200" cy="1219200"/>
          </a:xfrm>
          <a:prstGeom prst="irregularSeal2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C©u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hái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2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600200" y="1047750"/>
            <a:ext cx="57912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600">
              <a:solidFill>
                <a:srgbClr val="FFFF66"/>
              </a:solidFill>
              <a:latin typeface=".VnBahamasB" pitchFamily="34" charset="0"/>
            </a:endParaRP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533400" y="23622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charset="0"/>
              </a:rPr>
              <a:t>Trong hệ mặt trời, hành tinh nào có sự sống?</a:t>
            </a: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1295400" y="3048000"/>
            <a:ext cx="83058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charset="0"/>
              </a:rPr>
              <a:t>A. Sao Thuỷ.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1314450" y="3733800"/>
            <a:ext cx="75438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charset="0"/>
              </a:rPr>
              <a:t>B. Sao Kim.</a:t>
            </a:r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1314450" y="4343400"/>
            <a:ext cx="82296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charset="0"/>
              </a:rPr>
              <a:t>C. Sao Thiên V</a:t>
            </a:r>
            <a:r>
              <a:rPr lang="vi-VN" sz="2800" b="1">
                <a:solidFill>
                  <a:srgbClr val="0000FF"/>
                </a:solidFill>
                <a:latin typeface="Arial" charset="0"/>
              </a:rPr>
              <a:t>ươ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ng.</a:t>
            </a:r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7696200" y="990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0</a:t>
            </a:r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7696200" y="990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1</a:t>
            </a:r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7696200" y="990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2</a:t>
            </a:r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7696200" y="990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3</a:t>
            </a:r>
          </a:p>
        </p:txBody>
      </p:sp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7696200" y="990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4</a:t>
            </a:r>
          </a:p>
        </p:txBody>
      </p: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7696200" y="990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5</a:t>
            </a:r>
          </a:p>
        </p:txBody>
      </p:sp>
      <p:sp>
        <p:nvSpPr>
          <p:cNvPr id="163854" name="Text Box 14"/>
          <p:cNvSpPr txBox="1">
            <a:spLocks noChangeArrowheads="1"/>
          </p:cNvSpPr>
          <p:nvPr/>
        </p:nvSpPr>
        <p:spPr bwMode="auto">
          <a:xfrm>
            <a:off x="7696200" y="990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6</a:t>
            </a:r>
          </a:p>
        </p:txBody>
      </p:sp>
      <p:sp>
        <p:nvSpPr>
          <p:cNvPr id="163855" name="Text Box 15"/>
          <p:cNvSpPr txBox="1">
            <a:spLocks noChangeArrowheads="1"/>
          </p:cNvSpPr>
          <p:nvPr/>
        </p:nvSpPr>
        <p:spPr bwMode="auto">
          <a:xfrm>
            <a:off x="7696200" y="990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7</a:t>
            </a:r>
          </a:p>
        </p:txBody>
      </p:sp>
      <p:sp>
        <p:nvSpPr>
          <p:cNvPr id="163856" name="Text Box 16"/>
          <p:cNvSpPr txBox="1">
            <a:spLocks noChangeArrowheads="1"/>
          </p:cNvSpPr>
          <p:nvPr/>
        </p:nvSpPr>
        <p:spPr bwMode="auto">
          <a:xfrm>
            <a:off x="7696200" y="990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8</a:t>
            </a:r>
          </a:p>
        </p:txBody>
      </p:sp>
      <p:sp>
        <p:nvSpPr>
          <p:cNvPr id="163857" name="Text Box 17"/>
          <p:cNvSpPr txBox="1">
            <a:spLocks noChangeArrowheads="1"/>
          </p:cNvSpPr>
          <p:nvPr/>
        </p:nvSpPr>
        <p:spPr bwMode="auto">
          <a:xfrm>
            <a:off x="7696200" y="990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9</a:t>
            </a:r>
          </a:p>
        </p:txBody>
      </p:sp>
      <p:sp>
        <p:nvSpPr>
          <p:cNvPr id="163858" name="Text Box 18"/>
          <p:cNvSpPr txBox="1">
            <a:spLocks noChangeArrowheads="1"/>
          </p:cNvSpPr>
          <p:nvPr/>
        </p:nvSpPr>
        <p:spPr bwMode="auto">
          <a:xfrm>
            <a:off x="7696200" y="1031875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.VnBahamasBH" pitchFamily="34" charset="0"/>
              </a:rPr>
              <a:t>10</a:t>
            </a:r>
          </a:p>
        </p:txBody>
      </p:sp>
      <p:sp>
        <p:nvSpPr>
          <p:cNvPr id="163859" name="Text Box 19"/>
          <p:cNvSpPr txBox="1">
            <a:spLocks noChangeArrowheads="1"/>
          </p:cNvSpPr>
          <p:nvPr/>
        </p:nvSpPr>
        <p:spPr bwMode="auto">
          <a:xfrm>
            <a:off x="4114800" y="1320800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FF66"/>
                </a:solidFill>
                <a:latin typeface=".VnBahamasBH" pitchFamily="34" charset="0"/>
              </a:rPr>
              <a:t>B¾t ®Çu</a:t>
            </a:r>
          </a:p>
        </p:txBody>
      </p:sp>
      <p:sp>
        <p:nvSpPr>
          <p:cNvPr id="163860" name="Text Box 20"/>
          <p:cNvSpPr txBox="1">
            <a:spLocks noChangeArrowheads="1"/>
          </p:cNvSpPr>
          <p:nvPr/>
        </p:nvSpPr>
        <p:spPr bwMode="auto">
          <a:xfrm>
            <a:off x="4114800" y="1316038"/>
            <a:ext cx="1905000" cy="528637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FF66"/>
                </a:solidFill>
                <a:latin typeface=".VnBahamasBH" pitchFamily="34" charset="0"/>
              </a:rPr>
              <a:t>HÕt giê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533400" y="2286000"/>
            <a:ext cx="8077200" cy="3810000"/>
          </a:xfrm>
          <a:prstGeom prst="rect">
            <a:avLst/>
          </a:prstGeom>
          <a:noFill/>
          <a:ln w="88900" cmpd="thickThin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65" name="Text Box 25"/>
          <p:cNvSpPr txBox="1">
            <a:spLocks noChangeArrowheads="1"/>
          </p:cNvSpPr>
          <p:nvPr/>
        </p:nvSpPr>
        <p:spPr bwMode="auto">
          <a:xfrm>
            <a:off x="1314450" y="4953000"/>
            <a:ext cx="82296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charset="0"/>
              </a:rPr>
              <a:t>D. Trái Đất.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FF00"/>
                </a:solidFill>
                <a:latin typeface=".VnTifani HeavyH" pitchFamily="34" charset="0"/>
              </a:rPr>
              <a:t>Trß</a:t>
            </a:r>
            <a:r>
              <a:rPr lang="en-US" sz="3600" b="1" dirty="0">
                <a:solidFill>
                  <a:srgbClr val="FFFF00"/>
                </a:solidFill>
                <a:latin typeface=".VnTifani HeavyH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.VnTifani HeavyH" pitchFamily="34" charset="0"/>
              </a:rPr>
              <a:t>ch¬I</a:t>
            </a:r>
            <a:r>
              <a:rPr lang="en-US" sz="3600" b="1" dirty="0">
                <a:solidFill>
                  <a:srgbClr val="FFFF00"/>
                </a:solidFill>
                <a:latin typeface=".VnTifani HeavyH" pitchFamily="34" charset="0"/>
              </a:rPr>
              <a:t> b¾t </a:t>
            </a:r>
            <a:r>
              <a:rPr lang="en-US" sz="3600" b="1" dirty="0" err="1">
                <a:solidFill>
                  <a:srgbClr val="FFFF00"/>
                </a:solidFill>
                <a:latin typeface=".VnTifani HeavyH" pitchFamily="34" charset="0"/>
              </a:rPr>
              <a:t>bãng</a:t>
            </a:r>
            <a:endParaRPr lang="en-US" sz="3600" b="1" dirty="0">
              <a:solidFill>
                <a:srgbClr val="FFFF00"/>
              </a:solidFill>
              <a:latin typeface=".VnTifani HeavyH" pitchFamily="34" charset="0"/>
            </a:endParaRPr>
          </a:p>
        </p:txBody>
      </p:sp>
      <p:pic>
        <p:nvPicPr>
          <p:cNvPr id="28698" name="Picture 2" descr="http://d.violet.vn/uploads/thumbnails/260/thumbnails2/0.Cac_hanh_tinh_trong_he_Mat_Troi.jp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48300" y="2827338"/>
            <a:ext cx="2443163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ction Button: Home 27">
            <a:hlinkClick r:id="rId7" action="ppaction://hlinksldjump" highlightClick="1"/>
          </p:cNvPr>
          <p:cNvSpPr/>
          <p:nvPr/>
        </p:nvSpPr>
        <p:spPr>
          <a:xfrm>
            <a:off x="8354410" y="6292462"/>
            <a:ext cx="609600" cy="533400"/>
          </a:xfrm>
          <a:prstGeom prst="actionButtonHome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6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6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6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0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animBg="1"/>
      <p:bldP spid="163842" grpId="1" animBg="1"/>
      <p:bldP spid="163844" grpId="0"/>
      <p:bldP spid="163845" grpId="0"/>
      <p:bldP spid="163846" grpId="0" build="allAtOnce"/>
      <p:bldP spid="163847" grpId="0"/>
      <p:bldP spid="163848" grpId="0" animBg="1"/>
      <p:bldP spid="163848" grpId="1" animBg="1"/>
      <p:bldP spid="163849" grpId="0" animBg="1"/>
      <p:bldP spid="163849" grpId="1" animBg="1"/>
      <p:bldP spid="163850" grpId="0" animBg="1"/>
      <p:bldP spid="163850" grpId="1" animBg="1"/>
      <p:bldP spid="163851" grpId="0" animBg="1"/>
      <p:bldP spid="163851" grpId="1" animBg="1"/>
      <p:bldP spid="163852" grpId="0" animBg="1"/>
      <p:bldP spid="163852" grpId="1" animBg="1"/>
      <p:bldP spid="163853" grpId="0" animBg="1"/>
      <p:bldP spid="163853" grpId="1" animBg="1"/>
      <p:bldP spid="163854" grpId="0" animBg="1"/>
      <p:bldP spid="163854" grpId="1" animBg="1"/>
      <p:bldP spid="163855" grpId="0" animBg="1"/>
      <p:bldP spid="163855" grpId="1" animBg="1"/>
      <p:bldP spid="163856" grpId="0" animBg="1"/>
      <p:bldP spid="163856" grpId="1" animBg="1"/>
      <p:bldP spid="163857" grpId="0" animBg="1"/>
      <p:bldP spid="163857" grpId="1" animBg="1"/>
      <p:bldP spid="163858" grpId="0" animBg="1"/>
      <p:bldP spid="163858" grpId="1" animBg="1"/>
      <p:bldP spid="163859" grpId="0" animBg="1"/>
      <p:bldP spid="163860" grpId="0" animBg="1"/>
      <p:bldP spid="163865" grpId="0"/>
      <p:bldP spid="16386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0" y="914400"/>
            <a:ext cx="2743200" cy="1219200"/>
          </a:xfrm>
          <a:prstGeom prst="irregularSeal2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C©u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hái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2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600200" y="1047750"/>
            <a:ext cx="57912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600">
              <a:solidFill>
                <a:srgbClr val="FFFF66"/>
              </a:solidFill>
              <a:latin typeface=".VnBahamasB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28600" y="2286000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charset="0"/>
              </a:rPr>
              <a:t>Nhiệt </a:t>
            </a:r>
            <a:r>
              <a:rPr lang="vi-VN" sz="2800" b="1">
                <a:solidFill>
                  <a:srgbClr val="C00000"/>
                </a:solidFill>
                <a:latin typeface="Arial" charset="0"/>
              </a:rPr>
              <a:t>độ</a:t>
            </a:r>
            <a:r>
              <a:rPr lang="en-US" sz="2800" b="1">
                <a:solidFill>
                  <a:srgbClr val="C00000"/>
                </a:solidFill>
                <a:latin typeface="Arial" charset="0"/>
              </a:rPr>
              <a:t> trung bình của Trái Đất là bao nhiêu </a:t>
            </a:r>
            <a:r>
              <a:rPr lang="en-US" sz="2800" b="1" baseline="30000">
                <a:solidFill>
                  <a:srgbClr val="C00000"/>
                </a:solidFill>
                <a:latin typeface="Arial" charset="0"/>
              </a:rPr>
              <a:t>0</a:t>
            </a:r>
            <a:r>
              <a:rPr lang="en-US" sz="2800" b="1">
                <a:solidFill>
                  <a:srgbClr val="C00000"/>
                </a:solidFill>
                <a:latin typeface="Arial" charset="0"/>
              </a:rPr>
              <a:t>C?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524000" y="3124200"/>
            <a:ext cx="83058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charset="0"/>
              </a:rPr>
              <a:t>A. 10</a:t>
            </a:r>
            <a:r>
              <a:rPr lang="en-US" sz="2800" b="1" baseline="30000">
                <a:solidFill>
                  <a:srgbClr val="0000FF"/>
                </a:solidFill>
                <a:latin typeface="Arial" charset="0"/>
              </a:rPr>
              <a:t>0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C.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1543050" y="5038725"/>
            <a:ext cx="75438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charset="0"/>
              </a:rPr>
              <a:t>B. 35</a:t>
            </a:r>
            <a:r>
              <a:rPr lang="en-US" sz="2800" b="1" baseline="30000">
                <a:solidFill>
                  <a:srgbClr val="0000FF"/>
                </a:solidFill>
                <a:latin typeface="Arial" charset="0"/>
              </a:rPr>
              <a:t>0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C.</a:t>
            </a:r>
            <a:endParaRPr lang="en-US" sz="28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1543050" y="4419600"/>
            <a:ext cx="82296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charset="0"/>
              </a:rPr>
              <a:t>C. 20</a:t>
            </a:r>
            <a:r>
              <a:rPr lang="en-US" sz="2800" b="1" baseline="30000">
                <a:solidFill>
                  <a:srgbClr val="0000FF"/>
                </a:solidFill>
                <a:latin typeface="Arial" charset="0"/>
              </a:rPr>
              <a:t>0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C.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7696200" y="990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0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7696200" y="990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1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7696200" y="990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2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7696200" y="990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3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7696200" y="990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4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7696200" y="990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5</a:t>
            </a: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7696200" y="990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6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7696200" y="990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7</a:t>
            </a: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7696200" y="990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8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7696200" y="990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9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7696200" y="1031875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.VnBahamasBH" pitchFamily="34" charset="0"/>
              </a:rPr>
              <a:t>10</a:t>
            </a: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4114800" y="1320800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FF66"/>
                </a:solidFill>
                <a:latin typeface=".VnBahamasBH" pitchFamily="34" charset="0"/>
              </a:rPr>
              <a:t>B¾t ®Çu</a:t>
            </a:r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4114800" y="1316038"/>
            <a:ext cx="1905000" cy="528637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FF66"/>
                </a:solidFill>
                <a:latin typeface=".VnBahamasBH" pitchFamily="34" charset="0"/>
              </a:rPr>
              <a:t>HÕt giê</a:t>
            </a: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228600" y="2286000"/>
            <a:ext cx="8534400" cy="3810000"/>
          </a:xfrm>
          <a:prstGeom prst="rect">
            <a:avLst/>
          </a:prstGeom>
          <a:noFill/>
          <a:ln w="88900" cmpd="thickThin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1524000" y="3762375"/>
            <a:ext cx="82296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charset="0"/>
              </a:rPr>
              <a:t>B. 12</a:t>
            </a:r>
            <a:r>
              <a:rPr lang="en-US" sz="2800" b="1" baseline="30000">
                <a:solidFill>
                  <a:srgbClr val="0000FF"/>
                </a:solidFill>
                <a:latin typeface="Arial" charset="0"/>
              </a:rPr>
              <a:t>0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C.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FF00"/>
                </a:solidFill>
                <a:latin typeface=".VnTifani HeavyH" pitchFamily="34" charset="0"/>
              </a:rPr>
              <a:t>Trß</a:t>
            </a:r>
            <a:r>
              <a:rPr lang="en-US" sz="3600" b="1" dirty="0">
                <a:solidFill>
                  <a:srgbClr val="FFFF00"/>
                </a:solidFill>
                <a:latin typeface=".VnTifani HeavyH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.VnTifani HeavyH" pitchFamily="34" charset="0"/>
              </a:rPr>
              <a:t>ch¬I</a:t>
            </a:r>
            <a:r>
              <a:rPr lang="en-US" sz="3600" b="1" dirty="0">
                <a:solidFill>
                  <a:srgbClr val="FFFF00"/>
                </a:solidFill>
                <a:latin typeface=".VnTifani HeavyH" pitchFamily="34" charset="0"/>
              </a:rPr>
              <a:t> b¾t </a:t>
            </a:r>
            <a:r>
              <a:rPr lang="en-US" sz="3600" b="1" dirty="0" err="1">
                <a:solidFill>
                  <a:srgbClr val="FFFF00"/>
                </a:solidFill>
                <a:latin typeface=".VnTifani HeavyH" pitchFamily="34" charset="0"/>
              </a:rPr>
              <a:t>bãng</a:t>
            </a:r>
            <a:endParaRPr lang="en-US" sz="3600" b="1" dirty="0">
              <a:solidFill>
                <a:srgbClr val="FFFF00"/>
              </a:solidFill>
              <a:latin typeface=".VnTifani HeavyH" pitchFamily="34" charset="0"/>
            </a:endParaRPr>
          </a:p>
        </p:txBody>
      </p:sp>
      <p:pic>
        <p:nvPicPr>
          <p:cNvPr id="30746" name="Picture 2" descr="http://123.25.71.107:82/hoidap/uploads/news/2011_07/ndo-ta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2809875"/>
            <a:ext cx="3101975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Action Button: Home 49">
            <a:hlinkClick r:id="rId7" action="ppaction://hlinksldjump" highlightClick="1"/>
          </p:cNvPr>
          <p:cNvSpPr/>
          <p:nvPr/>
        </p:nvSpPr>
        <p:spPr>
          <a:xfrm>
            <a:off x="8171793" y="6248400"/>
            <a:ext cx="609600" cy="533400"/>
          </a:xfrm>
          <a:prstGeom prst="actionButtonHome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8" grpId="0"/>
      <p:bldP spid="29" grpId="0"/>
      <p:bldP spid="30" grpId="0" build="allAtOnce"/>
      <p:bldP spid="3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6" grpId="0"/>
      <p:bldP spid="46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AutoShape 2"/>
          <p:cNvSpPr>
            <a:spLocks noChangeArrowheads="1"/>
          </p:cNvSpPr>
          <p:nvPr/>
        </p:nvSpPr>
        <p:spPr bwMode="auto">
          <a:xfrm>
            <a:off x="152400" y="609600"/>
            <a:ext cx="2590800" cy="1447800"/>
          </a:xfrm>
          <a:prstGeom prst="irregularSeal2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C©u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hái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1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600200" y="742950"/>
            <a:ext cx="57912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600">
              <a:solidFill>
                <a:srgbClr val="FFFF66"/>
              </a:solidFill>
              <a:latin typeface=".VnBahamasB" pitchFamily="34" charset="0"/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304800" y="21336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Arial" charset="0"/>
              </a:rPr>
              <a:t>Quan sát hình ảnh bên d</a:t>
            </a:r>
            <a:r>
              <a:rPr lang="vi-VN" sz="2400" b="1">
                <a:solidFill>
                  <a:srgbClr val="C00000"/>
                </a:solidFill>
                <a:latin typeface="Arial" charset="0"/>
              </a:rPr>
              <a:t>ưới</a:t>
            </a:r>
            <a:r>
              <a:rPr lang="en-US" sz="2400" b="1">
                <a:solidFill>
                  <a:srgbClr val="C00000"/>
                </a:solidFill>
                <a:latin typeface="Arial" charset="0"/>
              </a:rPr>
              <a:t> và cho biết sự sống có ở những n</a:t>
            </a:r>
            <a:r>
              <a:rPr lang="vi-VN" sz="2400" b="1">
                <a:solidFill>
                  <a:srgbClr val="C00000"/>
                </a:solidFill>
                <a:latin typeface="Arial" charset="0"/>
              </a:rPr>
              <a:t>ơ</a:t>
            </a:r>
            <a:r>
              <a:rPr lang="en-US" sz="2400" b="1">
                <a:solidFill>
                  <a:srgbClr val="C00000"/>
                </a:solidFill>
                <a:latin typeface="Arial" charset="0"/>
              </a:rPr>
              <a:t>i nào trên Trái Đất?.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7696200" y="796925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0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7696200" y="796925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1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7696200" y="796925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2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7696200" y="796925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3</a:t>
            </a: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7696200" y="796925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4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7696200" y="796925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5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7696200" y="796925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6</a:t>
            </a:r>
          </a:p>
        </p:txBody>
      </p:sp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7696200" y="796925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7</a:t>
            </a:r>
          </a:p>
        </p:txBody>
      </p:sp>
      <p:sp>
        <p:nvSpPr>
          <p:cNvPr id="147472" name="Text Box 16"/>
          <p:cNvSpPr txBox="1">
            <a:spLocks noChangeArrowheads="1"/>
          </p:cNvSpPr>
          <p:nvPr/>
        </p:nvSpPr>
        <p:spPr bwMode="auto">
          <a:xfrm>
            <a:off x="7696200" y="796925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8</a:t>
            </a:r>
          </a:p>
        </p:txBody>
      </p:sp>
      <p:sp>
        <p:nvSpPr>
          <p:cNvPr id="147473" name="Text Box 17"/>
          <p:cNvSpPr txBox="1">
            <a:spLocks noChangeArrowheads="1"/>
          </p:cNvSpPr>
          <p:nvPr/>
        </p:nvSpPr>
        <p:spPr bwMode="auto">
          <a:xfrm>
            <a:off x="7696200" y="796925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9</a:t>
            </a:r>
          </a:p>
        </p:txBody>
      </p:sp>
      <p:sp>
        <p:nvSpPr>
          <p:cNvPr id="147474" name="Text Box 18"/>
          <p:cNvSpPr txBox="1">
            <a:spLocks noChangeArrowheads="1"/>
          </p:cNvSpPr>
          <p:nvPr/>
        </p:nvSpPr>
        <p:spPr bwMode="auto">
          <a:xfrm>
            <a:off x="7696200" y="8382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.VnBahamasBH" pitchFamily="34" charset="0"/>
              </a:rPr>
              <a:t>10</a:t>
            </a:r>
          </a:p>
        </p:txBody>
      </p:sp>
      <p:sp>
        <p:nvSpPr>
          <p:cNvPr id="147475" name="Text Box 19"/>
          <p:cNvSpPr txBox="1">
            <a:spLocks noChangeArrowheads="1"/>
          </p:cNvSpPr>
          <p:nvPr/>
        </p:nvSpPr>
        <p:spPr bwMode="auto">
          <a:xfrm>
            <a:off x="4114800" y="1127125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FF66"/>
                </a:solidFill>
                <a:latin typeface=".VnBahamasBH" pitchFamily="34" charset="0"/>
              </a:rPr>
              <a:t>B¾t ®Çu</a:t>
            </a:r>
          </a:p>
        </p:txBody>
      </p:sp>
      <p:sp>
        <p:nvSpPr>
          <p:cNvPr id="147476" name="Text Box 20"/>
          <p:cNvSpPr txBox="1">
            <a:spLocks noChangeArrowheads="1"/>
          </p:cNvSpPr>
          <p:nvPr/>
        </p:nvSpPr>
        <p:spPr bwMode="auto">
          <a:xfrm>
            <a:off x="4114800" y="1122363"/>
            <a:ext cx="1905000" cy="528637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FF66"/>
                </a:solidFill>
                <a:latin typeface=".VnBahamasBH" pitchFamily="34" charset="0"/>
              </a:rPr>
              <a:t>HÕt giê</a:t>
            </a:r>
          </a:p>
        </p:txBody>
      </p:sp>
      <p:sp>
        <p:nvSpPr>
          <p:cNvPr id="31762" name="Rectangle 22"/>
          <p:cNvSpPr>
            <a:spLocks noChangeArrowheads="1"/>
          </p:cNvSpPr>
          <p:nvPr/>
        </p:nvSpPr>
        <p:spPr bwMode="auto">
          <a:xfrm>
            <a:off x="304800" y="2057400"/>
            <a:ext cx="8534400" cy="4648200"/>
          </a:xfrm>
          <a:prstGeom prst="rect">
            <a:avLst/>
          </a:prstGeom>
          <a:noFill/>
          <a:ln w="88900" cmpd="thickThin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480" name="Rectangle 2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FFFF00"/>
                </a:solidFill>
                <a:latin typeface=".VnTifani HeavyH" pitchFamily="34" charset="0"/>
              </a:rPr>
              <a:t>Trß</a:t>
            </a:r>
            <a:r>
              <a:rPr lang="en-US" sz="4000" b="1" dirty="0">
                <a:solidFill>
                  <a:srgbClr val="FFFF00"/>
                </a:solidFill>
                <a:latin typeface=".VnTifani HeavyH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Tifani HeavyH" pitchFamily="34" charset="0"/>
              </a:rPr>
              <a:t>ch¬I</a:t>
            </a:r>
            <a:r>
              <a:rPr lang="en-US" sz="4000" b="1" dirty="0">
                <a:solidFill>
                  <a:srgbClr val="FFFF00"/>
                </a:solidFill>
                <a:latin typeface=".VnTifani HeavyH" pitchFamily="34" charset="0"/>
              </a:rPr>
              <a:t> b¾t </a:t>
            </a:r>
            <a:r>
              <a:rPr lang="en-US" sz="4000" b="1" dirty="0" err="1">
                <a:solidFill>
                  <a:srgbClr val="FFFF00"/>
                </a:solidFill>
                <a:latin typeface=".VnTifani HeavyH" pitchFamily="34" charset="0"/>
              </a:rPr>
              <a:t>bãng</a:t>
            </a:r>
            <a:endParaRPr lang="en-US" sz="4000" b="1" dirty="0">
              <a:solidFill>
                <a:srgbClr val="FFFF00"/>
              </a:solidFill>
              <a:latin typeface=".VnTifani HeavyH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04800" y="3200400"/>
            <a:ext cx="3810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Sự sống có ở khắp n</a:t>
            </a:r>
            <a:r>
              <a:rPr lang="vi-VN" sz="2800" b="1">
                <a:solidFill>
                  <a:srgbClr val="FF0000"/>
                </a:solidFill>
                <a:latin typeface="Arial" charset="0"/>
              </a:rPr>
              <a:t>ơ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i trên Trái Đất.</a:t>
            </a:r>
          </a:p>
        </p:txBody>
      </p:sp>
      <p:pic>
        <p:nvPicPr>
          <p:cNvPr id="31767" name="Picture 7" descr="F:\Tu lieu day hoc\Tu lieu BKim\TuLieuSGK\Tieu hoc\Lop 3\Tu nhien - Xa hoi 3\tnxh3tr117h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52913" y="2963863"/>
            <a:ext cx="3746500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ction Button: Home 23">
            <a:hlinkClick r:id="rId7" action="ppaction://hlinksldjump" highlightClick="1"/>
          </p:cNvPr>
          <p:cNvSpPr/>
          <p:nvPr/>
        </p:nvSpPr>
        <p:spPr>
          <a:xfrm>
            <a:off x="8153400" y="6070431"/>
            <a:ext cx="609600" cy="533400"/>
          </a:xfrm>
          <a:prstGeom prst="actionButtonHome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4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animBg="1"/>
      <p:bldP spid="147458" grpId="1" animBg="1"/>
      <p:bldP spid="147460" grpId="0"/>
      <p:bldP spid="147460" grpId="1"/>
      <p:bldP spid="147464" grpId="0" animBg="1"/>
      <p:bldP spid="147464" grpId="1" animBg="1"/>
      <p:bldP spid="147465" grpId="0" animBg="1"/>
      <p:bldP spid="147465" grpId="1" animBg="1"/>
      <p:bldP spid="147466" grpId="0" animBg="1"/>
      <p:bldP spid="147466" grpId="1" animBg="1"/>
      <p:bldP spid="147467" grpId="0" animBg="1"/>
      <p:bldP spid="147467" grpId="1" animBg="1"/>
      <p:bldP spid="147468" grpId="0" animBg="1"/>
      <p:bldP spid="147468" grpId="1" animBg="1"/>
      <p:bldP spid="147469" grpId="0" animBg="1"/>
      <p:bldP spid="147469" grpId="1" animBg="1"/>
      <p:bldP spid="147470" grpId="0" animBg="1"/>
      <p:bldP spid="147470" grpId="1" animBg="1"/>
      <p:bldP spid="147471" grpId="0" animBg="1"/>
      <p:bldP spid="147471" grpId="1" animBg="1"/>
      <p:bldP spid="147472" grpId="0" animBg="1"/>
      <p:bldP spid="147472" grpId="1" animBg="1"/>
      <p:bldP spid="147473" grpId="0" animBg="1"/>
      <p:bldP spid="147473" grpId="1" animBg="1"/>
      <p:bldP spid="147474" grpId="0" animBg="1"/>
      <p:bldP spid="147474" grpId="1" animBg="1"/>
      <p:bldP spid="147475" grpId="0" animBg="1"/>
      <p:bldP spid="147476" grpId="0" animBg="1"/>
      <p:bldP spid="26" grpId="0"/>
      <p:bldP spid="26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304800" y="4953000"/>
            <a:ext cx="853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/>
              <a:t>    </a:t>
            </a:r>
            <a:endParaRPr lang="en-US" sz="2800" i="1">
              <a:solidFill>
                <a:srgbClr val="FF0000"/>
              </a:solidFill>
            </a:endParaRPr>
          </a:p>
        </p:txBody>
      </p:sp>
      <p:pic>
        <p:nvPicPr>
          <p:cNvPr id="13" name="Điều đó tùy thuộc hành động của bạ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228600"/>
            <a:ext cx="86106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7624" y="3212976"/>
            <a:ext cx="7200800" cy="290892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QUÝ THẦY CÔ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SINH.</a:t>
            </a:r>
            <a:endParaRPr lang="vi-VN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TraiDatNayLaCuaChungMinh-TuongVyPhuongNhiBaoAn-2566323-00_02_40-00_04_4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64088" y="4509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0668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Kiểm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tra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bài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cũ</a:t>
            </a:r>
            <a:r>
              <a:rPr lang="en-US" sz="2800" dirty="0" smtClean="0">
                <a:solidFill>
                  <a:srgbClr val="C00000"/>
                </a:solidFill>
              </a:rPr>
              <a:t>:</a:t>
            </a:r>
          </a:p>
          <a:p>
            <a:endParaRPr lang="en-US" sz="2800" dirty="0" smtClean="0"/>
          </a:p>
          <a:p>
            <a:r>
              <a:rPr lang="en-US" sz="2800" dirty="0" smtClean="0"/>
              <a:t> 1. </a:t>
            </a:r>
            <a:r>
              <a:rPr lang="en-US" sz="2800" dirty="0" err="1" smtClean="0"/>
              <a:t>Nhìn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trái</a:t>
            </a:r>
            <a:r>
              <a:rPr lang="en-US" sz="2800" dirty="0" smtClean="0"/>
              <a:t> </a:t>
            </a:r>
            <a:r>
              <a:rPr lang="en-US" sz="2800" dirty="0" err="1" smtClean="0"/>
              <a:t>đất</a:t>
            </a:r>
            <a:r>
              <a:rPr lang="en-US" sz="2800" dirty="0" smtClean="0"/>
              <a:t> </a:t>
            </a:r>
            <a:r>
              <a:rPr lang="en-US" sz="2800" dirty="0" err="1" smtClean="0"/>
              <a:t>chuyển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Down Ribbon 1"/>
          <p:cNvSpPr/>
          <p:nvPr/>
        </p:nvSpPr>
        <p:spPr>
          <a:xfrm>
            <a:off x="1485900" y="152400"/>
            <a:ext cx="5867400" cy="685800"/>
          </a:xfrm>
          <a:prstGeom prst="ribbon">
            <a:avLst/>
          </a:prstGeom>
          <a:solidFill>
            <a:srgbClr val="66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ÔN BÀI CŨ</a:t>
            </a:r>
          </a:p>
        </p:txBody>
      </p:sp>
      <p:sp>
        <p:nvSpPr>
          <p:cNvPr id="3076" name="Oval 6"/>
          <p:cNvSpPr>
            <a:spLocks noChangeArrowheads="1"/>
          </p:cNvSpPr>
          <p:nvPr/>
        </p:nvSpPr>
        <p:spPr bwMode="auto">
          <a:xfrm>
            <a:off x="3252788" y="2743200"/>
            <a:ext cx="2590800" cy="23622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Oval 10"/>
          <p:cNvSpPr>
            <a:spLocks noChangeArrowheads="1"/>
          </p:cNvSpPr>
          <p:nvPr/>
        </p:nvSpPr>
        <p:spPr bwMode="auto">
          <a:xfrm>
            <a:off x="509588" y="2438400"/>
            <a:ext cx="8001000" cy="31242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11" descr="EART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06576">
            <a:off x="280988" y="388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2388" y="28194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FFFF"/>
                </a:solidFill>
                <a:latin typeface="Times New Roman" pitchFamily="18" charset="0"/>
              </a:rPr>
              <a:t>Tây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7793038" y="4802188"/>
            <a:ext cx="1350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FFFF"/>
                </a:solidFill>
                <a:latin typeface="Times New Roman" pitchFamily="18" charset="0"/>
              </a:rPr>
              <a:t>Đông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82659E-7 C 0.01163 0.01572 0.03472 0.04116 0.05399 0.05711 C 0.07326 0.07306 0.09323 0.08254 0.11597 0.09526 C 0.13871 0.10798 0.16632 0.12439 0.19045 0.13318 C 0.21458 0.14197 0.23368 0.14335 0.26024 0.14798 C 0.28715 0.1526 0.3033 0.15931 0.35087 0.16069 C 0.39844 0.16208 0.49896 0.16116 0.54601 0.15653 C 0.59305 0.15191 0.6059 0.14173 0.63333 0.13318 C 0.66059 0.12463 0.68281 0.11838 0.70955 0.10567 C 0.73628 0.09295 0.7724 0.07468 0.79375 0.05711 C 0.8151 0.03954 0.82812 0.01549 0.83819 -9.82659E-7 C 0.84826 -0.01549 0.85104 -0.0222 0.85399 -0.03584 C 0.85694 -0.04948 0.85764 -0.06751 0.85555 -0.08231 C 0.85347 -0.09711 0.84983 -0.10913 0.84132 -0.12462 C 0.83281 -0.14011 0.81805 -0.16208 0.80486 -0.17549 C 0.79167 -0.1889 0.78177 -0.19283 0.76198 -0.20509 C 0.74219 -0.21734 0.70955 -0.23931 0.68576 -0.24948 C 0.66198 -0.25965 0.64653 -0.25965 0.6191 -0.26636 C 0.59167 -0.27306 0.55486 -0.28485 0.52066 -0.28948 C 0.48628 -0.2941 0.4474 -0.29457 0.41267 -0.29387 C 0.37778 -0.29318 0.34635 -0.28994 0.31111 -0.28532 C 0.27587 -0.28069 0.23281 -0.27468 0.20156 -0.26636 C 0.17031 -0.25803 0.15069 -0.24832 0.12378 -0.23468 C 0.09687 -0.22104 0.06111 -0.20254 0.03976 -0.18381 C 0.0184 -0.16509 0.00538 -0.14127 -0.00469 -0.12254 C -0.01476 -0.10381 -0.01875 -0.08601 -0.02066 -0.07191 C -0.02257 -0.0578 -0.01927 -0.04994 -0.0158 -0.03792 C -0.01233 -0.0259 -0.01163 -0.01572 -2.5E-6 -9.82659E-7 Z " pathEditMode="relative" ptsTypes="aaaaaaaaaaaaaaaaaaaaaaaaaaaa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066800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Kiểm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tra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bài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cũ</a:t>
            </a:r>
            <a:r>
              <a:rPr lang="en-US" sz="2800" dirty="0" smtClean="0">
                <a:solidFill>
                  <a:srgbClr val="C00000"/>
                </a:solidFill>
              </a:rPr>
              <a:t>:</a:t>
            </a:r>
          </a:p>
          <a:p>
            <a:endParaRPr lang="en-US" sz="2800" dirty="0" smtClean="0"/>
          </a:p>
          <a:p>
            <a:r>
              <a:rPr lang="en-US" sz="2800" dirty="0" smtClean="0"/>
              <a:t> 1. </a:t>
            </a:r>
            <a:r>
              <a:rPr lang="en-US" sz="2800" dirty="0" err="1" smtClean="0"/>
              <a:t>Nhìn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trái</a:t>
            </a:r>
            <a:r>
              <a:rPr lang="en-US" sz="2800" dirty="0" smtClean="0"/>
              <a:t> </a:t>
            </a:r>
            <a:r>
              <a:rPr lang="en-US" sz="2800" dirty="0" err="1" smtClean="0"/>
              <a:t>đất</a:t>
            </a:r>
            <a:r>
              <a:rPr lang="en-US" sz="2800" dirty="0" smtClean="0"/>
              <a:t> </a:t>
            </a:r>
            <a:r>
              <a:rPr lang="en-US" sz="2800" dirty="0" err="1" smtClean="0"/>
              <a:t>chuyển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</a:p>
          <a:p>
            <a:endParaRPr lang="en-US" sz="2800" dirty="0" smtClean="0"/>
          </a:p>
          <a:p>
            <a:r>
              <a:rPr lang="en-US" sz="2800" dirty="0" smtClean="0"/>
              <a:t> 2. </a:t>
            </a:r>
            <a:r>
              <a:rPr lang="en-US" sz="2800" dirty="0" err="1" smtClean="0"/>
              <a:t>Trái</a:t>
            </a:r>
            <a:r>
              <a:rPr lang="en-US" sz="2800" dirty="0" smtClean="0"/>
              <a:t> </a:t>
            </a:r>
            <a:r>
              <a:rPr lang="en-US" sz="2800" dirty="0" err="1" smtClean="0"/>
              <a:t>đất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thời</a:t>
            </a:r>
            <a:r>
              <a:rPr lang="en-US" sz="2800" dirty="0" smtClean="0"/>
              <a:t> </a:t>
            </a:r>
            <a:r>
              <a:rPr lang="en-US" sz="2800" dirty="0" err="1" smtClean="0"/>
              <a:t>tham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chuyển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, </a:t>
            </a:r>
            <a:r>
              <a:rPr lang="en-US" sz="2800" dirty="0" err="1" smtClean="0"/>
              <a:t>đó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chuyển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F:\Tu lieu day hoc\Tu lieu BKim\TuLieuSGK\Tieu hoc\Lop 3\Tu nhien - Xa hoi 3\tnxh3tr116h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1"/>
            <a:ext cx="8382000" cy="6095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25896" y="1217370"/>
            <a:ext cx="8718104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cs"/>
            </a:endParaRPr>
          </a:p>
        </p:txBody>
      </p:sp>
      <p:sp>
        <p:nvSpPr>
          <p:cNvPr id="3" name="AutoShape 2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9525" y="1103313"/>
            <a:ext cx="806450" cy="571500"/>
          </a:xfrm>
          <a:prstGeom prst="ribbon2">
            <a:avLst>
              <a:gd name="adj1" fmla="val 16667"/>
              <a:gd name="adj2" fmla="val 50000"/>
            </a:avLst>
          </a:prstGeom>
          <a:gradFill rotWithShape="1">
            <a:gsLst>
              <a:gs pos="0">
                <a:srgbClr val="764718"/>
              </a:gs>
              <a:gs pos="100000">
                <a:srgbClr val="FF9933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15975" y="1250950"/>
            <a:ext cx="7153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THẢO LUẬN 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NHÓM 4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Rounded Rectangle 4"/>
          <p:cNvSpPr/>
          <p:nvPr>
            <p:custDataLst>
              <p:tags r:id="rId4"/>
            </p:custDataLst>
          </p:nvPr>
        </p:nvSpPr>
        <p:spPr>
          <a:xfrm>
            <a:off x="0" y="1981200"/>
            <a:ext cx="9144000" cy="464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Trả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lời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3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câu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hỏi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sau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</a:t>
            </a:r>
          </a:p>
          <a:p>
            <a:pPr marL="514350" indent="-514350" algn="just">
              <a:buAutoNum type="arabicPeriod"/>
              <a:defRPr/>
            </a:pP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hệ</a:t>
            </a:r>
            <a:r>
              <a:rPr lang="en-US" sz="32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mặt</a:t>
            </a:r>
            <a:r>
              <a:rPr lang="en-US" sz="32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trời</a:t>
            </a:r>
            <a:r>
              <a:rPr lang="en-US" sz="32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32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mấy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hành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tinh</a:t>
            </a:r>
            <a:r>
              <a:rPr lang="en-US" sz="32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? </a:t>
            </a:r>
            <a:r>
              <a:rPr lang="en-US" sz="3200" b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Đó</a:t>
            </a:r>
            <a:r>
              <a:rPr lang="en-US" sz="32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là</a:t>
            </a:r>
            <a:r>
              <a:rPr lang="en-US" sz="32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những</a:t>
            </a:r>
            <a:r>
              <a:rPr lang="en-US" sz="32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hành</a:t>
            </a:r>
            <a:r>
              <a:rPr lang="en-US" sz="32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tinh</a:t>
            </a:r>
            <a:r>
              <a:rPr lang="en-US" sz="32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nào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?</a:t>
            </a:r>
          </a:p>
          <a:p>
            <a:pPr marL="514350" indent="-514350" algn="just">
              <a:buAutoNum type="arabicPeriod"/>
              <a:defRPr/>
            </a:pP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Từ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mặt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trời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ra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xa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dần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trái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đất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là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hành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tinh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thứ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mấy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?</a:t>
            </a:r>
          </a:p>
          <a:p>
            <a:pPr marL="514350" indent="-514350" algn="just">
              <a:buAutoNum type="arabicPeriod"/>
              <a:defRPr/>
            </a:pP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Tại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sao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trái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đất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là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một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hành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tinh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hệ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mặt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trời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?</a:t>
            </a:r>
          </a:p>
          <a:p>
            <a:pPr marL="514350" indent="-514350" algn="just">
              <a:buAutoNum type="arabicPeriod"/>
              <a:defRPr/>
            </a:pPr>
            <a:endParaRPr lang="en-US" sz="32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781425" y="-25400"/>
            <a:ext cx="1728788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781425" y="20638"/>
            <a:ext cx="1728788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3781425" y="20638"/>
            <a:ext cx="1728788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781425" y="20638"/>
            <a:ext cx="1728788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3781425" y="20638"/>
            <a:ext cx="1728788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3781425" y="20638"/>
            <a:ext cx="1728788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3781425" y="20638"/>
            <a:ext cx="1728788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3781425" y="20638"/>
            <a:ext cx="1728788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3781425" y="20638"/>
            <a:ext cx="1728788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3733800" y="20638"/>
            <a:ext cx="1728788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3748088" y="0"/>
            <a:ext cx="1728787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3748088" y="-17463"/>
            <a:ext cx="1728787" cy="91440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3748088" y="-33338"/>
            <a:ext cx="1728787" cy="91440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3748088" y="-15875"/>
            <a:ext cx="1728787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3748088" y="-17463"/>
            <a:ext cx="1728787" cy="91440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3748088" y="-17463"/>
            <a:ext cx="1728787" cy="91440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3748088" y="0"/>
            <a:ext cx="1728787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48" name="Text Box 23"/>
          <p:cNvSpPr txBox="1">
            <a:spLocks noChangeArrowheads="1"/>
          </p:cNvSpPr>
          <p:nvPr/>
        </p:nvSpPr>
        <p:spPr bwMode="auto">
          <a:xfrm>
            <a:off x="3748088" y="-15875"/>
            <a:ext cx="1728787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3748088" y="0"/>
            <a:ext cx="1728787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3810000" y="0"/>
            <a:ext cx="1728788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3810000" y="0"/>
            <a:ext cx="1728788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3810000" y="0"/>
            <a:ext cx="1728788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53" name="Picture 28" descr="BELLS2~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7600" y="0"/>
            <a:ext cx="21669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9" descr="BELLS2~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3800" y="0"/>
            <a:ext cx="21669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1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1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1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1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1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2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22000"/>
                            </p:stCondLst>
                            <p:childTnLst>
                              <p:par>
                                <p:cTn id="2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23000"/>
                            </p:stCondLst>
                            <p:childTnLst>
                              <p:par>
                                <p:cTn id="21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24000"/>
                            </p:stCondLst>
                            <p:childTnLst>
                              <p:par>
                                <p:cTn id="22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25000"/>
                            </p:stCondLst>
                            <p:childTnLst>
                              <p:par>
                                <p:cTn id="22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126000"/>
                            </p:stCondLst>
                            <p:childTnLst>
                              <p:par>
                                <p:cTn id="23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127000"/>
                            </p:stCondLst>
                            <p:childTnLst>
                              <p:par>
                                <p:cTn id="23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128000"/>
                            </p:stCondLst>
                            <p:childTnLst>
                              <p:par>
                                <p:cTn id="24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29000"/>
                            </p:stCondLst>
                            <p:childTnLst>
                              <p:par>
                                <p:cTn id="25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130000"/>
                            </p:stCondLst>
                            <p:childTnLst>
                              <p:par>
                                <p:cTn id="25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131000"/>
                            </p:stCondLst>
                            <p:childTnLst>
                              <p:par>
                                <p:cTn id="26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132000"/>
                            </p:stCondLst>
                            <p:childTnLst>
                              <p:par>
                                <p:cTn id="26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133000"/>
                            </p:stCondLst>
                            <p:childTnLst>
                              <p:par>
                                <p:cTn id="27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7B35B1F4-C8D4-4CF3-BA6F-4C221ED78FF8}&quot;/&gt;&lt;isInvalidForFieldText val=&quot;0&quot;/&gt;&lt;Image&gt;&lt;filename val=&quot;C:\Users\BachKim101\Documents\My Adobe Presentations\BINH NGO DAI CAO\data\asimages\{7B35B1F4-C8D4-4CF3-BA6F-4C221ED78FF8}_3.png&quot;/&gt;&lt;left val=&quot;16&quot;/&gt;&lt;top val=&quot;47&quot;/&gt;&lt;width val=&quot;71&quot;/&gt;&lt;height val=&quot;51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7B35B1F4-C8D4-4CF3-BA6F-4C221ED78FF8}&quot;/&gt;&lt;isInvalidForFieldText val=&quot;0&quot;/&gt;&lt;Image&gt;&lt;filename val=&quot;C:\Users\BachKim101\Documents\My Adobe Presentations\BINH NGO DAI CAO\data\asimages\{7B35B1F4-C8D4-4CF3-BA6F-4C221ED78FF8}_3.png&quot;/&gt;&lt;left val=&quot;16&quot;/&gt;&lt;top val=&quot;47&quot;/&gt;&lt;width val=&quot;71&quot;/&gt;&lt;height val=&quot;51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7B35B1F4-C8D4-4CF3-BA6F-4C221ED78FF8}&quot;/&gt;&lt;isInvalidForFieldText val=&quot;0&quot;/&gt;&lt;Image&gt;&lt;filename val=&quot;C:\Users\BachKim101\Documents\My Adobe Presentations\BINH NGO DAI CAO\data\asimages\{7B35B1F4-C8D4-4CF3-BA6F-4C221ED78FF8}_3.png&quot;/&gt;&lt;left val=&quot;16&quot;/&gt;&lt;top val=&quot;47&quot;/&gt;&lt;width val=&quot;71&quot;/&gt;&lt;height val=&quot;51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732</Words>
  <Application>Microsoft Office PowerPoint</Application>
  <PresentationFormat>On-screen Show (4:3)</PresentationFormat>
  <Paragraphs>162</Paragraphs>
  <Slides>37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.VnArial</vt:lpstr>
      <vt:lpstr>.VnBahamasB</vt:lpstr>
      <vt:lpstr>.VnBahamasBH</vt:lpstr>
      <vt:lpstr>.VnTifani Heavy</vt:lpstr>
      <vt:lpstr>.VnTifani HeavyH</vt:lpstr>
      <vt:lpstr>Arial</vt:lpstr>
      <vt:lpstr>Calibri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Adminis</cp:lastModifiedBy>
  <cp:revision>52</cp:revision>
  <dcterms:created xsi:type="dcterms:W3CDTF">2016-04-20T13:08:18Z</dcterms:created>
  <dcterms:modified xsi:type="dcterms:W3CDTF">2018-01-14T15:29:55Z</dcterms:modified>
</cp:coreProperties>
</file>